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4" r:id="rId1"/>
    <p:sldMasterId id="2147484188" r:id="rId2"/>
    <p:sldMasterId id="2147484212" r:id="rId3"/>
  </p:sldMasterIdLst>
  <p:sldIdLst>
    <p:sldId id="256" r:id="rId4"/>
    <p:sldId id="275" r:id="rId5"/>
    <p:sldId id="264" r:id="rId6"/>
    <p:sldId id="265" r:id="rId7"/>
    <p:sldId id="266" r:id="rId8"/>
    <p:sldId id="261" r:id="rId9"/>
    <p:sldId id="267" r:id="rId10"/>
    <p:sldId id="262" r:id="rId11"/>
    <p:sldId id="268" r:id="rId12"/>
    <p:sldId id="270" r:id="rId13"/>
    <p:sldId id="271" r:id="rId14"/>
    <p:sldId id="274" r:id="rId15"/>
    <p:sldId id="272" r:id="rId16"/>
    <p:sldId id="273" r:id="rId17"/>
    <p:sldId id="302" r:id="rId18"/>
    <p:sldId id="305" r:id="rId19"/>
    <p:sldId id="308" r:id="rId20"/>
    <p:sldId id="314" r:id="rId21"/>
    <p:sldId id="311" r:id="rId22"/>
    <p:sldId id="317" r:id="rId23"/>
    <p:sldId id="320" r:id="rId24"/>
    <p:sldId id="326" r:id="rId25"/>
    <p:sldId id="329" r:id="rId26"/>
    <p:sldId id="323" r:id="rId27"/>
    <p:sldId id="332" r:id="rId28"/>
    <p:sldId id="335" r:id="rId29"/>
    <p:sldId id="338" r:id="rId30"/>
    <p:sldId id="341" r:id="rId31"/>
    <p:sldId id="344" r:id="rId32"/>
    <p:sldId id="347" r:id="rId33"/>
    <p:sldId id="350" r:id="rId34"/>
    <p:sldId id="353" r:id="rId35"/>
    <p:sldId id="356" r:id="rId36"/>
    <p:sldId id="359" r:id="rId37"/>
    <p:sldId id="362" r:id="rId38"/>
    <p:sldId id="365" r:id="rId39"/>
    <p:sldId id="368" r:id="rId40"/>
    <p:sldId id="371" r:id="rId41"/>
    <p:sldId id="374" r:id="rId42"/>
    <p:sldId id="377" r:id="rId43"/>
    <p:sldId id="380" r:id="rId44"/>
    <p:sldId id="383" r:id="rId45"/>
    <p:sldId id="386" r:id="rId46"/>
    <p:sldId id="389" r:id="rId47"/>
    <p:sldId id="392" r:id="rId48"/>
    <p:sldId id="395" r:id="rId49"/>
    <p:sldId id="398" r:id="rId50"/>
    <p:sldId id="401" r:id="rId51"/>
    <p:sldId id="404" r:id="rId52"/>
    <p:sldId id="407" r:id="rId53"/>
    <p:sldId id="410" r:id="rId54"/>
    <p:sldId id="413" r:id="rId55"/>
    <p:sldId id="498" r:id="rId56"/>
    <p:sldId id="416" r:id="rId57"/>
    <p:sldId id="419" r:id="rId58"/>
    <p:sldId id="499" r:id="rId59"/>
    <p:sldId id="422" r:id="rId60"/>
    <p:sldId id="425" r:id="rId61"/>
    <p:sldId id="428" r:id="rId62"/>
    <p:sldId id="431" r:id="rId63"/>
    <p:sldId id="434" r:id="rId64"/>
    <p:sldId id="437" r:id="rId65"/>
    <p:sldId id="440" r:id="rId66"/>
    <p:sldId id="443" r:id="rId67"/>
    <p:sldId id="446" r:id="rId68"/>
    <p:sldId id="449" r:id="rId69"/>
    <p:sldId id="452" r:id="rId70"/>
    <p:sldId id="455" r:id="rId71"/>
    <p:sldId id="458" r:id="rId72"/>
    <p:sldId id="461" r:id="rId73"/>
    <p:sldId id="464" r:id="rId74"/>
    <p:sldId id="467" r:id="rId75"/>
    <p:sldId id="470" r:id="rId76"/>
    <p:sldId id="473" r:id="rId77"/>
    <p:sldId id="476" r:id="rId78"/>
    <p:sldId id="479" r:id="rId79"/>
    <p:sldId id="482" r:id="rId80"/>
    <p:sldId id="485" r:id="rId81"/>
    <p:sldId id="488" r:id="rId82"/>
    <p:sldId id="491" r:id="rId83"/>
    <p:sldId id="494" r:id="rId84"/>
    <p:sldId id="497" r:id="rId85"/>
  </p:sldIdLst>
  <p:sldSz cx="12192000" cy="6858000"/>
  <p:notesSz cx="6858000" cy="9144000"/>
  <p:custDataLst>
    <p:tags r:id="rId86"/>
  </p:custData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 uri="{1BD7E111-0CB8-44D6-8891-C1BB2F81B7CC}">
      <p1710:readonlyRecommended xmlns:p1710="http://schemas.microsoft.com/office/powerpoint/2017/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p:scale>
          <a:sx n="81" d="100"/>
          <a:sy n="81" d="100"/>
        </p:scale>
        <p:origin x="-306" y="-72"/>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ableStyles" Target="tableStyle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flipH="1">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a:solidFill>
                  <a:schemeClr val="tx1">
                    <a:lumMod val="85000"/>
                    <a:lumOff val="15000"/>
                  </a:schemeClr>
                </a:solidFill>
                <a:effectLst/>
                <a:latin typeface="+mj-lt"/>
                <a:ea typeface="+mn-ea"/>
                <a:cs typeface="+mn-cs"/>
              </a:defRPr>
            </a:lvl1pPr>
          </a:lstStyle>
          <a:p>
            <a:r>
              <a:rPr lang="en-US" smtClean="0"/>
              <a:t>Click to edit Master title style</a:t>
            </a:r>
            <a:endParaRPr lang="en-US"/>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ct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6A3A77DB-AFDF-47AE-A082-449D5EF7EFE7}" type="datetimeFigureOut">
              <a:rPr lang="tr-TR" smtClean="0"/>
              <a:t>19.05.2022</a:t>
            </a:fld>
            <a:endParaRPr lang="tr-TR"/>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tr-TR"/>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6964ED0-6126-4314-AA8A-76FC049C2238}" type="slidenum">
              <a:rPr lang="tr-TR" smtClean="0"/>
              <a:t>‹#›</a:t>
            </a:fld>
            <a:endParaRPr lang="tr-TR"/>
          </a:p>
        </p:txBody>
      </p:sp>
    </p:spTree>
    <p:extLst>
      <p:ext uri="{BB962C8B-B14F-4D97-AF65-F5344CB8AC3E}">
        <p14:creationId xmlns:p14="http://schemas.microsoft.com/office/powerpoint/2010/main" val="716535057"/>
      </p:ext>
    </p:extLst>
  </p:cSld>
  <p:clrMapOvr>
    <a:overrideClrMapping bg1="lt1" tx1="dk1" bg2="lt2" tx2="dk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3A77DB-AFDF-47AE-A082-449D5EF7EFE7}"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964ED0-6126-4314-AA8A-76FC049C2238}" type="slidenum">
              <a:rPr lang="tr-TR" smtClean="0"/>
              <a:t>‹#›</a:t>
            </a:fld>
            <a:endParaRPr lang="tr-TR"/>
          </a:p>
        </p:txBody>
      </p:sp>
    </p:spTree>
    <p:extLst>
      <p:ext uri="{BB962C8B-B14F-4D97-AF65-F5344CB8AC3E}">
        <p14:creationId xmlns:p14="http://schemas.microsoft.com/office/powerpoint/2010/main" val="170967517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3A77DB-AFDF-47AE-A082-449D5EF7EFE7}"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964ED0-6126-4314-AA8A-76FC049C2238}" type="slidenum">
              <a:rPr lang="tr-TR" smtClean="0"/>
              <a:t>‹#›</a:t>
            </a:fld>
            <a:endParaRPr lang="tr-TR"/>
          </a:p>
        </p:txBody>
      </p:sp>
    </p:spTree>
    <p:extLst>
      <p:ext uri="{BB962C8B-B14F-4D97-AF65-F5344CB8AC3E}">
        <p14:creationId xmlns:p14="http://schemas.microsoft.com/office/powerpoint/2010/main" val="300186452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2F20A04-170F-4028-9723-8300401FC1AD}"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4428EFB-26CC-4CB8-9637-8975D400A2DD}"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006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F20A04-170F-4028-9723-8300401FC1AD}"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4428EFB-26CC-4CB8-9637-8975D400A2DD}" type="slidenum">
              <a:rPr lang="tr-TR" smtClean="0"/>
              <a:t>‹#›</a:t>
            </a:fld>
            <a:endParaRPr lang="tr-TR"/>
          </a:p>
        </p:txBody>
      </p:sp>
    </p:spTree>
    <p:extLst>
      <p:ext uri="{BB962C8B-B14F-4D97-AF65-F5344CB8AC3E}">
        <p14:creationId xmlns:p14="http://schemas.microsoft.com/office/powerpoint/2010/main" val="1114114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2F20A04-170F-4028-9723-8300401FC1AD}"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4428EFB-26CC-4CB8-9637-8975D400A2DD}"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452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2F20A04-170F-4028-9723-8300401FC1AD}" type="datetimeFigureOut">
              <a:rPr lang="tr-TR" smtClean="0"/>
              <a:t>19.05.2022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4428EFB-26CC-4CB8-9637-8975D400A2DD}" type="slidenum">
              <a:rPr lang="tr-TR" smtClean="0"/>
              <a:t>‹#›</a:t>
            </a:fld>
            <a:endParaRPr lang="tr-TR"/>
          </a:p>
        </p:txBody>
      </p:sp>
    </p:spTree>
    <p:extLst>
      <p:ext uri="{BB962C8B-B14F-4D97-AF65-F5344CB8AC3E}">
        <p14:creationId xmlns:p14="http://schemas.microsoft.com/office/powerpoint/2010/main" val="524385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2F20A04-170F-4028-9723-8300401FC1AD}" type="datetimeFigureOut">
              <a:rPr lang="tr-TR" smtClean="0"/>
              <a:t>19.05.2022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4428EFB-26CC-4CB8-9637-8975D400A2DD}" type="slidenum">
              <a:rPr lang="tr-TR" smtClean="0"/>
              <a:t>‹#›</a:t>
            </a:fld>
            <a:endParaRPr lang="tr-TR"/>
          </a:p>
        </p:txBody>
      </p:sp>
    </p:spTree>
    <p:extLst>
      <p:ext uri="{BB962C8B-B14F-4D97-AF65-F5344CB8AC3E}">
        <p14:creationId xmlns:p14="http://schemas.microsoft.com/office/powerpoint/2010/main" val="3981882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2F20A04-170F-4028-9723-8300401FC1AD}" type="datetimeFigureOut">
              <a:rPr lang="tr-TR" smtClean="0"/>
              <a:t>19.05.2022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B4428EFB-26CC-4CB8-9637-8975D400A2DD}" type="slidenum">
              <a:rPr lang="tr-TR" smtClean="0"/>
              <a:t>‹#›</a:t>
            </a:fld>
            <a:endParaRPr lang="tr-TR"/>
          </a:p>
        </p:txBody>
      </p:sp>
    </p:spTree>
    <p:extLst>
      <p:ext uri="{BB962C8B-B14F-4D97-AF65-F5344CB8AC3E}">
        <p14:creationId xmlns:p14="http://schemas.microsoft.com/office/powerpoint/2010/main" val="4173528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2F20A04-170F-4028-9723-8300401FC1AD}" type="datetimeFigureOut">
              <a:rPr lang="tr-TR" smtClean="0"/>
              <a:t>19.05.2022</a:t>
            </a:fld>
            <a:endParaRPr lang="tr-T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a:p>
        </p:txBody>
      </p:sp>
      <p:sp>
        <p:nvSpPr>
          <p:cNvPr id="9" name="Slide Number Placeholder 8"/>
          <p:cNvSpPr>
            <a:spLocks noGrp="1"/>
          </p:cNvSpPr>
          <p:nvPr>
            <p:ph type="sldNum" sz="quarter" idx="12"/>
          </p:nvPr>
        </p:nvSpPr>
        <p:spPr/>
        <p:txBody>
          <a:bodyPr/>
          <a:lstStyle/>
          <a:p>
            <a:fld id="{B4428EFB-26CC-4CB8-9637-8975D400A2DD}" type="slidenum">
              <a:rPr lang="tr-TR" smtClean="0"/>
              <a:t>‹#›</a:t>
            </a:fld>
            <a:endParaRPr lang="tr-TR"/>
          </a:p>
        </p:txBody>
      </p:sp>
    </p:spTree>
    <p:extLst>
      <p:ext uri="{BB962C8B-B14F-4D97-AF65-F5344CB8AC3E}">
        <p14:creationId xmlns:p14="http://schemas.microsoft.com/office/powerpoint/2010/main" val="39245815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F20A04-170F-4028-9723-8300401FC1AD}" type="datetimeFigureOut">
              <a:rPr lang="tr-TR" smtClean="0"/>
              <a:t>19.05.2022</a:t>
            </a:fld>
            <a:endParaRPr lang="tr-T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4428EFB-26CC-4CB8-9637-8975D400A2DD}" type="slidenum">
              <a:rPr lang="tr-TR" smtClean="0"/>
              <a:t>‹#›</a:t>
            </a:fld>
            <a:endParaRPr lang="tr-TR"/>
          </a:p>
        </p:txBody>
      </p:sp>
    </p:spTree>
    <p:extLst>
      <p:ext uri="{BB962C8B-B14F-4D97-AF65-F5344CB8AC3E}">
        <p14:creationId xmlns:p14="http://schemas.microsoft.com/office/powerpoint/2010/main" val="4019112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3A77DB-AFDF-47AE-A082-449D5EF7EFE7}" type="datetimeFigureOut">
              <a:rPr lang="tr-TR" smtClean="0"/>
              <a:t>19.05.2022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6964ED0-6126-4314-AA8A-76FC049C2238}" type="slidenum">
              <a:rPr lang="tr-TR" smtClean="0"/>
              <a:t>‹#›</a:t>
            </a:fld>
            <a:endParaRPr lang="tr-TR"/>
          </a:p>
        </p:txBody>
      </p:sp>
    </p:spTree>
    <p:extLst>
      <p:ext uri="{BB962C8B-B14F-4D97-AF65-F5344CB8AC3E}">
        <p14:creationId xmlns:p14="http://schemas.microsoft.com/office/powerpoint/2010/main" val="36977365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2F20A04-170F-4028-9723-8300401FC1AD}" type="datetimeFigureOut">
              <a:rPr lang="tr-TR" smtClean="0"/>
              <a:t>19.05.2022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4428EFB-26CC-4CB8-9637-8975D400A2DD}" type="slidenum">
              <a:rPr lang="tr-TR" smtClean="0"/>
              <a:t>‹#›</a:t>
            </a:fld>
            <a:endParaRPr lang="tr-TR"/>
          </a:p>
        </p:txBody>
      </p:sp>
    </p:spTree>
    <p:extLst>
      <p:ext uri="{BB962C8B-B14F-4D97-AF65-F5344CB8AC3E}">
        <p14:creationId xmlns:p14="http://schemas.microsoft.com/office/powerpoint/2010/main" val="723551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F20A04-170F-4028-9723-8300401FC1AD}"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4428EFB-26CC-4CB8-9637-8975D400A2DD}" type="slidenum">
              <a:rPr lang="tr-TR" smtClean="0"/>
              <a:t>‹#›</a:t>
            </a:fld>
            <a:endParaRPr lang="tr-TR"/>
          </a:p>
        </p:txBody>
      </p:sp>
    </p:spTree>
    <p:extLst>
      <p:ext uri="{BB962C8B-B14F-4D97-AF65-F5344CB8AC3E}">
        <p14:creationId xmlns:p14="http://schemas.microsoft.com/office/powerpoint/2010/main" val="3857853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F20A04-170F-4028-9723-8300401FC1AD}"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4428EFB-26CC-4CB8-9637-8975D400A2DD}" type="slidenum">
              <a:rPr lang="tr-TR" smtClean="0"/>
              <a:t>‹#›</a:t>
            </a:fld>
            <a:endParaRPr lang="tr-TR"/>
          </a:p>
        </p:txBody>
      </p:sp>
    </p:spTree>
    <p:extLst>
      <p:ext uri="{BB962C8B-B14F-4D97-AF65-F5344CB8AC3E}">
        <p14:creationId xmlns:p14="http://schemas.microsoft.com/office/powerpoint/2010/main" val="2856649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F75050-0E15-4C5B-92B0-66D068882F1F}"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1DEFA8C-F947-479F-BE07-76B6B3F80BF1}"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273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F75050-0E15-4C5B-92B0-66D068882F1F}"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1DEFA8C-F947-479F-BE07-76B6B3F80BF1}" type="slidenum">
              <a:rPr lang="tr-TR" smtClean="0"/>
              <a:t>‹#›</a:t>
            </a:fld>
            <a:endParaRPr lang="tr-TR"/>
          </a:p>
        </p:txBody>
      </p:sp>
    </p:spTree>
    <p:extLst>
      <p:ext uri="{BB962C8B-B14F-4D97-AF65-F5344CB8AC3E}">
        <p14:creationId xmlns:p14="http://schemas.microsoft.com/office/powerpoint/2010/main" val="37732933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F75050-0E15-4C5B-92B0-66D068882F1F}"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1DEFA8C-F947-479F-BE07-76B6B3F80BF1}"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740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F75050-0E15-4C5B-92B0-66D068882F1F}" type="datetimeFigureOut">
              <a:rPr lang="tr-TR" smtClean="0"/>
              <a:t>19.05.2022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1DEFA8C-F947-479F-BE07-76B6B3F80BF1}" type="slidenum">
              <a:rPr lang="tr-TR" smtClean="0"/>
              <a:t>‹#›</a:t>
            </a:fld>
            <a:endParaRPr lang="tr-TR"/>
          </a:p>
        </p:txBody>
      </p:sp>
    </p:spTree>
    <p:extLst>
      <p:ext uri="{BB962C8B-B14F-4D97-AF65-F5344CB8AC3E}">
        <p14:creationId xmlns:p14="http://schemas.microsoft.com/office/powerpoint/2010/main" val="2207780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F75050-0E15-4C5B-92B0-66D068882F1F}" type="datetimeFigureOut">
              <a:rPr lang="tr-TR" smtClean="0"/>
              <a:t>19.05.2022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1DEFA8C-F947-479F-BE07-76B6B3F80BF1}" type="slidenum">
              <a:rPr lang="tr-TR" smtClean="0"/>
              <a:t>‹#›</a:t>
            </a:fld>
            <a:endParaRPr lang="tr-TR"/>
          </a:p>
        </p:txBody>
      </p:sp>
    </p:spTree>
    <p:extLst>
      <p:ext uri="{BB962C8B-B14F-4D97-AF65-F5344CB8AC3E}">
        <p14:creationId xmlns:p14="http://schemas.microsoft.com/office/powerpoint/2010/main" val="577159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F75050-0E15-4C5B-92B0-66D068882F1F}" type="datetimeFigureOut">
              <a:rPr lang="tr-TR" smtClean="0"/>
              <a:t>19.05.2022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B1DEFA8C-F947-479F-BE07-76B6B3F80BF1}" type="slidenum">
              <a:rPr lang="tr-TR" smtClean="0"/>
              <a:t>‹#›</a:t>
            </a:fld>
            <a:endParaRPr lang="tr-TR"/>
          </a:p>
        </p:txBody>
      </p:sp>
    </p:spTree>
    <p:extLst>
      <p:ext uri="{BB962C8B-B14F-4D97-AF65-F5344CB8AC3E}">
        <p14:creationId xmlns:p14="http://schemas.microsoft.com/office/powerpoint/2010/main" val="38890126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9F75050-0E15-4C5B-92B0-66D068882F1F}" type="datetimeFigureOut">
              <a:rPr lang="tr-TR" smtClean="0"/>
              <a:t>19.05.2022</a:t>
            </a:fld>
            <a:endParaRPr lang="tr-T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a:p>
        </p:txBody>
      </p:sp>
      <p:sp>
        <p:nvSpPr>
          <p:cNvPr id="9" name="Slide Number Placeholder 8"/>
          <p:cNvSpPr>
            <a:spLocks noGrp="1"/>
          </p:cNvSpPr>
          <p:nvPr>
            <p:ph type="sldNum" sz="quarter" idx="12"/>
          </p:nvPr>
        </p:nvSpPr>
        <p:spPr/>
        <p:txBody>
          <a:bodyPr/>
          <a:lstStyle/>
          <a:p>
            <a:fld id="{B1DEFA8C-F947-479F-BE07-76B6B3F80BF1}" type="slidenum">
              <a:rPr lang="tr-TR" smtClean="0"/>
              <a:t>‹#›</a:t>
            </a:fld>
            <a:endParaRPr lang="tr-TR"/>
          </a:p>
        </p:txBody>
      </p:sp>
    </p:spTree>
    <p:extLst>
      <p:ext uri="{BB962C8B-B14F-4D97-AF65-F5344CB8AC3E}">
        <p14:creationId xmlns:p14="http://schemas.microsoft.com/office/powerpoint/2010/main" val="187492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flipH="1">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a:solidFill>
                  <a:schemeClr val="tx1">
                    <a:lumMod val="85000"/>
                    <a:lumOff val="15000"/>
                  </a:schemeClr>
                </a:solidFill>
                <a:effectLst/>
                <a:latin typeface="+mj-lt"/>
                <a:ea typeface="+mn-ea"/>
                <a:cs typeface="+mn-cs"/>
              </a:defRPr>
            </a:lvl1pPr>
          </a:lstStyle>
          <a:p>
            <a:r>
              <a:rPr lang="en-US" smtClean="0"/>
              <a:t>Click to edit Master title style</a:t>
            </a:r>
            <a:endParaRPr lang="en-US"/>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6A3A77DB-AFDF-47AE-A082-449D5EF7EFE7}" type="datetimeFigureOut">
              <a:rPr lang="tr-TR" smtClean="0"/>
              <a:t>19.05.2022</a:t>
            </a:fld>
            <a:endParaRPr lang="tr-TR"/>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tr-TR"/>
          </a:p>
        </p:txBody>
      </p:sp>
      <p:sp>
        <p:nvSpPr>
          <p:cNvPr id="6" name="Slide Number Placeholder 5"/>
          <p:cNvSpPr>
            <a:spLocks noGrp="1"/>
          </p:cNvSpPr>
          <p:nvPr>
            <p:ph type="sldNum" sz="quarter" idx="12"/>
          </p:nvPr>
        </p:nvSpPr>
        <p:spPr>
          <a:xfrm>
            <a:off x="8604504" y="5211060"/>
            <a:ext cx="2112264" cy="228600"/>
          </a:xfrm>
        </p:spPr>
        <p:txBody>
          <a:bodyPr/>
          <a:lstStyle/>
          <a:p>
            <a:fld id="{46964ED0-6126-4314-AA8A-76FC049C2238}" type="slidenum">
              <a:rPr lang="tr-TR" smtClean="0"/>
              <a:t>‹#›</a:t>
            </a:fld>
            <a:endParaRPr lang="tr-TR"/>
          </a:p>
        </p:txBody>
      </p:sp>
    </p:spTree>
    <p:extLst>
      <p:ext uri="{BB962C8B-B14F-4D97-AF65-F5344CB8AC3E}">
        <p14:creationId xmlns:p14="http://schemas.microsoft.com/office/powerpoint/2010/main" val="2300836214"/>
      </p:ext>
    </p:extLst>
  </p:cSld>
  <p:clrMapOvr>
    <a:overrideClrMapping bg1="lt1" tx1="dk1" bg2="lt2" tx2="dk2" accent1="accent1" accent2="accent2" accent3="accent3" accent4="accent4" accent5="accent5" accent6="accent6" hlink="hlink" folHlink="folHlink"/>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F75050-0E15-4C5B-92B0-66D068882F1F}" type="datetimeFigureOut">
              <a:rPr lang="tr-TR" smtClean="0"/>
              <a:t>19.05.2022</a:t>
            </a:fld>
            <a:endParaRPr lang="tr-T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1DEFA8C-F947-479F-BE07-76B6B3F80BF1}" type="slidenum">
              <a:rPr lang="tr-TR" smtClean="0"/>
              <a:t>‹#›</a:t>
            </a:fld>
            <a:endParaRPr lang="tr-TR"/>
          </a:p>
        </p:txBody>
      </p:sp>
    </p:spTree>
    <p:extLst>
      <p:ext uri="{BB962C8B-B14F-4D97-AF65-F5344CB8AC3E}">
        <p14:creationId xmlns:p14="http://schemas.microsoft.com/office/powerpoint/2010/main" val="13729828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9F75050-0E15-4C5B-92B0-66D068882F1F}" type="datetimeFigureOut">
              <a:rPr lang="tr-TR" smtClean="0"/>
              <a:t>19.05.2022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1DEFA8C-F947-479F-BE07-76B6B3F80BF1}" type="slidenum">
              <a:rPr lang="tr-TR" smtClean="0"/>
              <a:t>‹#›</a:t>
            </a:fld>
            <a:endParaRPr lang="tr-TR"/>
          </a:p>
        </p:txBody>
      </p:sp>
    </p:spTree>
    <p:extLst>
      <p:ext uri="{BB962C8B-B14F-4D97-AF65-F5344CB8AC3E}">
        <p14:creationId xmlns:p14="http://schemas.microsoft.com/office/powerpoint/2010/main" val="2394324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F75050-0E15-4C5B-92B0-66D068882F1F}"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1DEFA8C-F947-479F-BE07-76B6B3F80BF1}" type="slidenum">
              <a:rPr lang="tr-TR" smtClean="0"/>
              <a:t>‹#›</a:t>
            </a:fld>
            <a:endParaRPr lang="tr-TR"/>
          </a:p>
        </p:txBody>
      </p:sp>
    </p:spTree>
    <p:extLst>
      <p:ext uri="{BB962C8B-B14F-4D97-AF65-F5344CB8AC3E}">
        <p14:creationId xmlns:p14="http://schemas.microsoft.com/office/powerpoint/2010/main" val="148504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F75050-0E15-4C5B-92B0-66D068882F1F}" type="datetimeFigureOut">
              <a:rPr lang="tr-TR" smtClean="0"/>
              <a:t>19.05.2022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1DEFA8C-F947-479F-BE07-76B6B3F80BF1}" type="slidenum">
              <a:rPr lang="tr-TR" smtClean="0"/>
              <a:t>‹#›</a:t>
            </a:fld>
            <a:endParaRPr lang="tr-TR"/>
          </a:p>
        </p:txBody>
      </p:sp>
    </p:spTree>
    <p:extLst>
      <p:ext uri="{BB962C8B-B14F-4D97-AF65-F5344CB8AC3E}">
        <p14:creationId xmlns:p14="http://schemas.microsoft.com/office/powerpoint/2010/main" val="131523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3A77DB-AFDF-47AE-A082-449D5EF7EFE7}" type="datetimeFigureOut">
              <a:rPr lang="tr-TR" smtClean="0"/>
              <a:t>19.05.2022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964ED0-6126-4314-AA8A-76FC049C2238}" type="slidenum">
              <a:rPr lang="tr-TR" smtClean="0"/>
              <a:t>‹#›</a:t>
            </a:fld>
            <a:endParaRPr lang="tr-TR"/>
          </a:p>
        </p:txBody>
      </p:sp>
    </p:spTree>
    <p:extLst>
      <p:ext uri="{BB962C8B-B14F-4D97-AF65-F5344CB8AC3E}">
        <p14:creationId xmlns:p14="http://schemas.microsoft.com/office/powerpoint/2010/main" val="19930494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ct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ct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3A77DB-AFDF-47AE-A082-449D5EF7EFE7}" type="datetimeFigureOut">
              <a:rPr lang="tr-TR" smtClean="0"/>
              <a:t>19.05.2022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6964ED0-6126-4314-AA8A-76FC049C2238}" type="slidenum">
              <a:rPr lang="tr-TR" smtClean="0"/>
              <a:t>‹#›</a:t>
            </a:fld>
            <a:endParaRPr lang="tr-TR"/>
          </a:p>
        </p:txBody>
      </p:sp>
    </p:spTree>
    <p:extLst>
      <p:ext uri="{BB962C8B-B14F-4D97-AF65-F5344CB8AC3E}">
        <p14:creationId xmlns:p14="http://schemas.microsoft.com/office/powerpoint/2010/main" val="9489052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3A77DB-AFDF-47AE-A082-449D5EF7EFE7}" type="datetimeFigureOut">
              <a:rPr lang="tr-TR" smtClean="0"/>
              <a:t>19.05.2022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6964ED0-6126-4314-AA8A-76FC049C2238}" type="slidenum">
              <a:rPr lang="tr-TR" smtClean="0"/>
              <a:t>‹#›</a:t>
            </a:fld>
            <a:endParaRPr lang="tr-TR"/>
          </a:p>
        </p:txBody>
      </p:sp>
    </p:spTree>
    <p:extLst>
      <p:ext uri="{BB962C8B-B14F-4D97-AF65-F5344CB8AC3E}">
        <p14:creationId xmlns:p14="http://schemas.microsoft.com/office/powerpoint/2010/main" val="386088253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3A77DB-AFDF-47AE-A082-449D5EF7EFE7}" type="datetimeFigureOut">
              <a:rPr lang="tr-TR" smtClean="0"/>
              <a:t>19.05.2022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46964ED0-6126-4314-AA8A-76FC049C2238}" type="slidenum">
              <a:rPr lang="tr-TR" smtClean="0"/>
              <a:t>‹#›</a:t>
            </a:fld>
            <a:endParaRPr lang="tr-TR"/>
          </a:p>
        </p:txBody>
      </p:sp>
    </p:spTree>
    <p:extLst>
      <p:ext uri="{BB962C8B-B14F-4D97-AF65-F5344CB8AC3E}">
        <p14:creationId xmlns:p14="http://schemas.microsoft.com/office/powerpoint/2010/main" val="200655913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a:solidFill>
                  <a:srgbClr val="FFFFFF"/>
                </a:solidFill>
                <a:effectLst/>
                <a:latin typeface="+mj-lt"/>
                <a:ea typeface="+mn-ea"/>
                <a:cs typeface="+mn-cs"/>
              </a:defRPr>
            </a:lvl1pPr>
          </a:lstStyle>
          <a:p>
            <a:r>
              <a:rPr lang="en-US" smtClean="0"/>
              <a:t>Click to edit Master title style</a:t>
            </a:r>
            <a:endParaRPr lang="en-US"/>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6A3A77DB-AFDF-47AE-A082-449D5EF7EFE7}" type="datetimeFigureOut">
              <a:rPr lang="tr-TR" smtClean="0"/>
              <a:t>19.05.2022</a:t>
            </a:fld>
            <a:endParaRPr lang="tr-TR"/>
          </a:p>
        </p:txBody>
      </p:sp>
      <p:sp>
        <p:nvSpPr>
          <p:cNvPr id="9" name="Footer Placeholder 8"/>
          <p:cNvSpPr>
            <a:spLocks noGrp="1"/>
          </p:cNvSpPr>
          <p:nvPr>
            <p:ph type="ftr" sz="quarter" idx="11"/>
          </p:nvPr>
        </p:nvSpPr>
        <p:spPr/>
        <p:txBody>
          <a:bodyPr/>
          <a:lstStyle>
            <a:lvl1pPr algn="r">
              <a:defRPr/>
            </a:lvl1pPr>
          </a:lstStyle>
          <a:p>
            <a:endParaRPr lang="tr-TR"/>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6964ED0-6126-4314-AA8A-76FC049C2238}" type="slidenum">
              <a:rPr lang="tr-TR" smtClean="0"/>
              <a:t>‹#›</a:t>
            </a:fld>
            <a:endParaRPr lang="tr-TR"/>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4827611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A3A77DB-AFDF-47AE-A082-449D5EF7EFE7}" type="datetimeFigureOut">
              <a:rPr lang="tr-TR" smtClean="0"/>
              <a:t>19.05.2022</a:t>
            </a:fld>
            <a:endParaRPr lang="tr-TR"/>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tr-TR"/>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6964ED0-6126-4314-AA8A-76FC049C2238}" type="slidenum">
              <a:rPr lang="tr-TR" smtClean="0"/>
              <a:t>‹#›</a:t>
            </a:fld>
            <a:endParaRPr lang="tr-T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1459879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defPPr>
              <a:defRPr lang="tr-TR"/>
            </a:defPPr>
            <a:lvl1pPr marL="0" algn="l"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3A77DB-AFDF-47AE-A082-449D5EF7EFE7}" type="datetimeFigureOut">
              <a:rPr lang="tr-TR" smtClean="0"/>
              <a:t>19.05.2022</a:t>
            </a:fld>
            <a:endParaRPr lang="tr-TR"/>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defPPr>
              <a:defRPr lang="tr-TR"/>
            </a:defPPr>
            <a:lvl1pPr marL="0" algn="ctr"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r-TR"/>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defPPr>
              <a:defRPr lang="tr-TR"/>
            </a:defPPr>
            <a:lvl1pPr marL="0" algn="r" defTabSz="914400" rtl="0" eaLnBrk="1" latinLnBrk="0" hangingPunct="1">
              <a:defRPr sz="10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964ED0-6126-4314-AA8A-76FC049C2238}" type="slidenum">
              <a:rPr lang="tr-TR" smtClean="0"/>
              <a:t>‹#›</a:t>
            </a:fld>
            <a:endParaRPr lang="tr-TR"/>
          </a:p>
        </p:txBody>
      </p:sp>
    </p:spTree>
    <p:extLst>
      <p:ext uri="{BB962C8B-B14F-4D97-AF65-F5344CB8AC3E}">
        <p14:creationId xmlns:p14="http://schemas.microsoft.com/office/powerpoint/2010/main" val="2575323641"/>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Lst>
  <p:transition/>
  <p:txStyles>
    <p:titleStyle>
      <a:lvl1pPr algn="l" defTabSz="914400" rtl="0" eaLnBrk="1" latinLnBrk="0" hangingPunct="1">
        <a:lnSpc>
          <a:spcPct val="90000"/>
        </a:lnSpc>
        <a:spcBef>
          <a:spcPct val="0"/>
        </a:spcBef>
        <a:buNone/>
        <a:defRPr lang="en-US" sz="4800" kern="1200" cap="none" spc="0" baseline="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ct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B5A1F3-D52D-4720-B6BA-75731C980B47}" type="datetimeFigureOut">
              <a:rPr lang="tr-TR" smtClean="0"/>
              <a:t>19.05.2022</a:t>
            </a:fld>
            <a:endParaRPr lang="tr-T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0F8C03A-E0C5-42EA-80BD-2BF5F4A54636}" type="slidenum">
              <a:rPr lang="tr-TR" smtClean="0"/>
              <a:t>‹#›</a:t>
            </a:fld>
            <a:endParaRPr lang="tr-T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767312"/>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A3A77DB-AFDF-47AE-A082-449D5EF7EFE7}" type="datetimeFigureOut">
              <a:rPr lang="tr-TR" smtClean="0"/>
              <a:t>19.05.2022</a:t>
            </a:fld>
            <a:endParaRPr lang="tr-T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6964ED0-6126-4314-AA8A-76FC049C2238}" type="slidenum">
              <a:rPr lang="tr-TR" smtClean="0"/>
              <a:t>‹#›</a:t>
            </a:fld>
            <a:endParaRPr lang="tr-T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080443"/>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makersturkiye.com/cevik-projelerde-product-owner-gorev-sorumluluklari-nelerdir"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hyperlink" Target="https://makersturkiye.com/cevik-projeler-gercekten-basarili-mi/"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690" y="3669322"/>
            <a:ext cx="10058400" cy="1033975"/>
          </a:xfrm>
        </p:spPr>
        <p:txBody>
          <a:bodyPr>
            <a:normAutofit/>
          </a:bodyPr>
          <a:lstStyle/>
          <a:p>
            <a:pPr algn="ctr"/>
            <a:r>
              <a:rPr lang="tr-TR" sz="3600" b="1" cap="all" err="1" smtClean="0">
                <a:latin typeface="Times New Roman" panose="02020603050405020304" pitchFamily="18" charset="0"/>
                <a:cs typeface="Times New Roman" panose="02020603050405020304" pitchFamily="18" charset="0"/>
              </a:rPr>
              <a:t>Gereksİnİm Belİrtİmlerİ ve çevİk metodolojİler</a:t>
            </a:r>
            <a:endParaRPr lang="tr-TR" sz="3600" b="1" cap="a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4294967295"/>
          </p:nvPr>
        </p:nvSpPr>
        <p:spPr>
          <a:xfrm>
            <a:off x="395233" y="4476070"/>
            <a:ext cx="8915400" cy="1831975"/>
          </a:xfrm>
        </p:spPr>
        <p:txBody>
          <a:bodyPr>
            <a:normAutofit fontScale="85000" lnSpcReduction="20000"/>
          </a:bodyPr>
          <a:lstStyle/>
          <a:p>
            <a:r>
              <a:rPr lang="tr-TR" dirty="0" smtClean="0">
                <a:latin typeface="Times New Roman" panose="02020603050405020304" pitchFamily="18" charset="0"/>
                <a:cs typeface="Times New Roman" panose="02020603050405020304" pitchFamily="18" charset="0"/>
              </a:rPr>
              <a:t>Beyza Barın</a:t>
            </a:r>
          </a:p>
          <a:p>
            <a:r>
              <a:rPr lang="tr-TR" dirty="0" smtClean="0">
                <a:latin typeface="Times New Roman" panose="02020603050405020304" pitchFamily="18" charset="0"/>
                <a:cs typeface="Times New Roman" panose="02020603050405020304" pitchFamily="18" charset="0"/>
              </a:rPr>
              <a:t>Çağla Çavuşoğlu</a:t>
            </a:r>
          </a:p>
          <a:p>
            <a:r>
              <a:rPr lang="tr-TR" dirty="0" smtClean="0">
                <a:latin typeface="Times New Roman" panose="02020603050405020304" pitchFamily="18" charset="0"/>
                <a:cs typeface="Times New Roman" panose="02020603050405020304" pitchFamily="18" charset="0"/>
              </a:rPr>
              <a:t>Ayça Bostancıoğlu</a:t>
            </a:r>
          </a:p>
          <a:p>
            <a:r>
              <a:rPr lang="tr-TR" dirty="0" smtClean="0">
                <a:latin typeface="Times New Roman" panose="02020603050405020304" pitchFamily="18" charset="0"/>
                <a:cs typeface="Times New Roman" panose="02020603050405020304" pitchFamily="18" charset="0"/>
              </a:rPr>
              <a:t>Rabia Kara</a:t>
            </a:r>
          </a:p>
          <a:p>
            <a:r>
              <a:rPr lang="tr-TR" dirty="0" smtClean="0">
                <a:latin typeface="Times New Roman" panose="02020603050405020304" pitchFamily="18" charset="0"/>
                <a:cs typeface="Times New Roman" panose="02020603050405020304" pitchFamily="18" charset="0"/>
              </a:rPr>
              <a:t>Elif Verda Kandemir</a:t>
            </a:r>
          </a:p>
          <a:p>
            <a:endParaRPr lang="tr-TR" dirty="0"/>
          </a:p>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endParaRPr lang="tr-TR" dirty="0"/>
          </a:p>
          <a:p>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8" y="363416"/>
            <a:ext cx="9952891" cy="3176952"/>
          </a:xfrm>
          <a:prstGeom prst="rect">
            <a:avLst/>
          </a:prstGeom>
        </p:spPr>
      </p:pic>
    </p:spTree>
    <p:extLst>
      <p:ext uri="{BB962C8B-B14F-4D97-AF65-F5344CB8AC3E}">
        <p14:creationId xmlns:p14="http://schemas.microsoft.com/office/powerpoint/2010/main" val="959098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Lenovo\Downloads\Picsart_22-05-15_14-03-08-792.jpg"/>
          <p:cNvPicPr>
            <a:picLocks noChangeAspect="1" noChangeArrowheads="1"/>
          </p:cNvPicPr>
          <p:nvPr/>
        </p:nvPicPr>
        <p:blipFill>
          <a:blip r:embed="rId2">
            <a:extLst>
              <a:ext uri="{28A0092B-C50C-407E-A947-70E740481C1C}">
                <a14:useLocalDpi xmlns:a14="http://schemas.microsoft.com/office/drawing/2010/main" val="0"/>
              </a:ext>
            </a:extLst>
          </a:blip>
          <a:srcRect l="4963" t="12390" r="3059" b="3238"/>
          <a:stretch>
            <a:fillRect/>
          </a:stretch>
        </p:blipFill>
        <p:spPr bwMode="auto">
          <a:xfrm>
            <a:off x="6049109" y="586154"/>
            <a:ext cx="5961184" cy="60491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04503" y="702219"/>
            <a:ext cx="5719763" cy="5302250"/>
          </a:xfrm>
        </p:spPr>
        <p:txBody>
          <a:bodyPr>
            <a:noAutofit/>
          </a:bodyPr>
          <a:lstStyle/>
          <a:p>
            <a:r>
              <a:rPr lang="tr-TR" b="1" dirty="0">
                <a:latin typeface="Times New Roman" panose="02020603050405020304" pitchFamily="18" charset="0"/>
                <a:cs typeface="Times New Roman" panose="02020603050405020304" pitchFamily="18" charset="0"/>
              </a:rPr>
              <a:t>Agile Manifesto</a:t>
            </a:r>
            <a:r>
              <a:rPr lang="tr-TR" sz="2800" dirty="0" smtClean="0">
                <a:latin typeface="Times New Roman" panose="02020603050405020304" pitchFamily="18" charset="0"/>
                <a:cs typeface="Times New Roman" panose="02020603050405020304" pitchFamily="18" charset="0"/>
              </a:rPr>
              <a:t>,</a:t>
            </a:r>
            <a:br>
              <a:rPr lang="tr-TR" sz="2800" dirty="0" smtClean="0">
                <a:latin typeface="Times New Roman" panose="02020603050405020304" pitchFamily="18" charset="0"/>
                <a:cs typeface="Times New Roman" panose="02020603050405020304" pitchFamily="18" charset="0"/>
              </a:rPr>
            </a:br>
            <a:r>
              <a:rPr lang="tr-TR" sz="2800" dirty="0" smtClean="0">
                <a:latin typeface="Times New Roman" panose="02020603050405020304" pitchFamily="18" charset="0"/>
                <a:cs typeface="Times New Roman" panose="02020603050405020304" pitchFamily="18" charset="0"/>
              </a:rPr>
              <a:t/>
            </a:r>
            <a:br>
              <a:rPr lang="tr-TR" sz="2800" dirty="0" smtClean="0">
                <a:latin typeface="Times New Roman" panose="02020603050405020304" pitchFamily="18" charset="0"/>
                <a:cs typeface="Times New Roman" panose="02020603050405020304" pitchFamily="18" charset="0"/>
              </a:rPr>
            </a:br>
            <a:r>
              <a:rPr lang="tr-TR" sz="2800" dirty="0" smtClean="0">
                <a:latin typeface="Times New Roman" panose="02020603050405020304" pitchFamily="18" charset="0"/>
                <a:cs typeface="Times New Roman" panose="02020603050405020304" pitchFamily="18" charset="0"/>
              </a:rPr>
              <a:t>2001 </a:t>
            </a:r>
            <a:r>
              <a:rPr lang="tr-TR" sz="2800" dirty="0">
                <a:latin typeface="Times New Roman" panose="02020603050405020304" pitchFamily="18" charset="0"/>
                <a:cs typeface="Times New Roman" panose="02020603050405020304" pitchFamily="18" charset="0"/>
              </a:rPr>
              <a:t>yılında 17 yazılım gurusunun bir araya geldikleri bir toplantıda yazılım geliştirme metodolojilerini iyileştirmek ve geleneksel geliştirme süreçlerinin verimsizliğine bir çözüm bulmak için tasarladıkları bir belgedir. Agile felsefesinin arkasındaki temel değerleri ve ilkeleri ortaya koyar ve geliştirme ekiplerinin daha verimli ve sürdürülebilir bir şekilde </a:t>
            </a:r>
            <a:r>
              <a:rPr lang="tr-TR" sz="2800" dirty="0" smtClean="0">
                <a:latin typeface="Times New Roman" panose="02020603050405020304" pitchFamily="18" charset="0"/>
                <a:cs typeface="Times New Roman" panose="02020603050405020304" pitchFamily="18" charset="0"/>
              </a:rPr>
              <a:t>çalışmasına</a:t>
            </a:r>
            <a:br>
              <a:rPr lang="tr-TR" sz="2800" dirty="0" smtClean="0">
                <a:latin typeface="Times New Roman" panose="02020603050405020304" pitchFamily="18" charset="0"/>
                <a:cs typeface="Times New Roman" panose="02020603050405020304" pitchFamily="18" charset="0"/>
              </a:rPr>
            </a:br>
            <a:r>
              <a:rPr lang="tr-TR" sz="2800" dirty="0" smtClean="0">
                <a:latin typeface="Times New Roman" panose="02020603050405020304" pitchFamily="18" charset="0"/>
                <a:cs typeface="Times New Roman" panose="02020603050405020304" pitchFamily="18" charset="0"/>
              </a:rPr>
              <a:t>yardımcı </a:t>
            </a:r>
            <a:r>
              <a:rPr lang="tr-TR" sz="2800" dirty="0">
                <a:latin typeface="Times New Roman" panose="02020603050405020304" pitchFamily="18" charset="0"/>
                <a:cs typeface="Times New Roman" panose="02020603050405020304" pitchFamily="18" charset="0"/>
              </a:rPr>
              <a:t>olmaya hizmet eder</a:t>
            </a:r>
            <a:r>
              <a:rPr lang="tr-TR" sz="4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4081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5246" y="83912"/>
            <a:ext cx="10058400" cy="1449387"/>
          </a:xfrm>
        </p:spPr>
        <p:txBody>
          <a:bodyPr/>
          <a:lstStyle/>
          <a:p>
            <a:pPr algn="ctr"/>
            <a:r>
              <a:rPr lang="tr-TR" dirty="0"/>
              <a:t> </a:t>
            </a:r>
            <a:r>
              <a:rPr lang="tr-TR" dirty="0">
                <a:latin typeface="Times New Roman" panose="02020603050405020304" pitchFamily="18" charset="0"/>
                <a:cs typeface="Times New Roman" panose="02020603050405020304" pitchFamily="18" charset="0"/>
              </a:rPr>
              <a:t>Agile Manifesto, 4 değer ve 12 prensibe dayanır.</a:t>
            </a:r>
          </a:p>
        </p:txBody>
      </p:sp>
      <p:pic>
        <p:nvPicPr>
          <p:cNvPr id="5" name="Content Placeholder 4"/>
          <p:cNvPicPr>
            <a:picLocks noGrp="1" noChangeAspect="1"/>
          </p:cNvPicPr>
          <p:nvPr>
            <p:ph idx="4294967295"/>
          </p:nvPr>
        </p:nvPicPr>
        <p:blipFill>
          <a:blip r:embed="rId2"/>
          <a:stretch>
            <a:fillRect/>
          </a:stretch>
        </p:blipFill>
        <p:spPr>
          <a:xfrm>
            <a:off x="1894115" y="1533299"/>
            <a:ext cx="8229600" cy="4392432"/>
          </a:xfrm>
          <a:prstGeom prst="rect">
            <a:avLst/>
          </a:prstGeom>
        </p:spPr>
      </p:pic>
    </p:spTree>
    <p:extLst>
      <p:ext uri="{BB962C8B-B14F-4D97-AF65-F5344CB8AC3E}">
        <p14:creationId xmlns:p14="http://schemas.microsoft.com/office/powerpoint/2010/main" val="1936687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lob:https://web.whatsapp.com/8966cfb6-3ec6-4817-96f9-ee5b1d6c30d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938"/>
            <a:ext cx="12192000" cy="632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5546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6842125" cy="1319349"/>
          </a:xfrm>
        </p:spPr>
        <p:txBody>
          <a:bodyPr>
            <a:normAutofit/>
          </a:bodyPr>
          <a:lstStyle/>
          <a:p>
            <a:r>
              <a:rPr lang="tr-TR" sz="6000" b="1" dirty="0">
                <a:latin typeface="Times New Roman" panose="02020603050405020304" pitchFamily="18" charset="0"/>
                <a:cs typeface="Times New Roman" panose="02020603050405020304" pitchFamily="18" charset="0"/>
              </a:rPr>
              <a:t>Agile’ın 12 İlkesi</a:t>
            </a:r>
          </a:p>
        </p:txBody>
      </p:sp>
      <p:sp>
        <p:nvSpPr>
          <p:cNvPr id="3" name="Content Placeholder 2"/>
          <p:cNvSpPr>
            <a:spLocks noGrp="1"/>
          </p:cNvSpPr>
          <p:nvPr>
            <p:ph idx="4294967295"/>
          </p:nvPr>
        </p:nvSpPr>
        <p:spPr>
          <a:xfrm>
            <a:off x="0" y="1545817"/>
            <a:ext cx="10774362" cy="4970462"/>
          </a:xfrm>
        </p:spPr>
        <p:txBody>
          <a:bodyPr>
            <a:noAutofit/>
          </a:bodyPr>
          <a:lstStyle/>
          <a:p>
            <a:r>
              <a:rPr lang="tr-TR" sz="2400" dirty="0" smtClean="0">
                <a:latin typeface="Times New Roman" panose="02020603050405020304" pitchFamily="18" charset="0"/>
                <a:cs typeface="Times New Roman" panose="02020603050405020304" pitchFamily="18" charset="0"/>
              </a:rPr>
              <a:t>1-En </a:t>
            </a:r>
            <a:r>
              <a:rPr lang="tr-TR" sz="2400" dirty="0">
                <a:latin typeface="Times New Roman" panose="02020603050405020304" pitchFamily="18" charset="0"/>
                <a:cs typeface="Times New Roman" panose="02020603050405020304" pitchFamily="18" charset="0"/>
              </a:rPr>
              <a:t>önemli önceliğimiz</a:t>
            </a:r>
            <a:r>
              <a:rPr lang="tr-TR" sz="2400" dirty="0" smtClean="0">
                <a:latin typeface="Times New Roman" panose="02020603050405020304" pitchFamily="18" charset="0"/>
                <a:cs typeface="Times New Roman" panose="02020603050405020304" pitchFamily="18" charset="0"/>
              </a:rPr>
              <a:t>, </a:t>
            </a:r>
            <a:r>
              <a:rPr lang="tr-TR" sz="2400" dirty="0">
                <a:latin typeface="Times New Roman" panose="02020603050405020304" pitchFamily="18" charset="0"/>
                <a:cs typeface="Times New Roman" panose="02020603050405020304" pitchFamily="18" charset="0"/>
              </a:rPr>
              <a:t>yazılımın erken ve devamlı teslimi yoluyla </a:t>
            </a:r>
            <a:r>
              <a:rPr lang="tr-TR" sz="2400" b="1" dirty="0">
                <a:latin typeface="Times New Roman" panose="02020603050405020304" pitchFamily="18" charset="0"/>
                <a:cs typeface="Times New Roman" panose="02020603050405020304" pitchFamily="18" charset="0"/>
              </a:rPr>
              <a:t>müşteriyi memnun etmektir.</a:t>
            </a:r>
          </a:p>
          <a:p>
            <a:r>
              <a:rPr lang="tr-TR" sz="2400" b="1" dirty="0" smtClean="0">
                <a:latin typeface="Times New Roman" panose="02020603050405020304" pitchFamily="18" charset="0"/>
                <a:cs typeface="Times New Roman" panose="02020603050405020304" pitchFamily="18" charset="0"/>
              </a:rPr>
              <a:t>2-Değişen </a:t>
            </a:r>
            <a:r>
              <a:rPr lang="tr-TR" sz="2400" b="1" dirty="0">
                <a:latin typeface="Times New Roman" panose="02020603050405020304" pitchFamily="18" charset="0"/>
                <a:cs typeface="Times New Roman" panose="02020603050405020304" pitchFamily="18" charset="0"/>
              </a:rPr>
              <a:t>gereksinimler </a:t>
            </a:r>
            <a:r>
              <a:rPr lang="tr-TR" sz="2400" dirty="0">
                <a:latin typeface="Times New Roman" panose="02020603050405020304" pitchFamily="18" charset="0"/>
                <a:cs typeface="Times New Roman" panose="02020603050405020304" pitchFamily="18" charset="0"/>
              </a:rPr>
              <a:t>yazılım sürecinin son aşamalarında bile kabul edilmelidir. </a:t>
            </a:r>
            <a:endParaRPr lang="tr-TR" sz="2400" dirty="0" smtClean="0">
              <a:latin typeface="Times New Roman" panose="02020603050405020304" pitchFamily="18" charset="0"/>
              <a:cs typeface="Times New Roman" panose="02020603050405020304" pitchFamily="18" charset="0"/>
            </a:endParaRPr>
          </a:p>
          <a:p>
            <a:r>
              <a:rPr lang="tr-TR" sz="2400" dirty="0" smtClean="0">
                <a:latin typeface="Times New Roman" panose="02020603050405020304" pitchFamily="18" charset="0"/>
                <a:cs typeface="Times New Roman" panose="02020603050405020304" pitchFamily="18" charset="0"/>
              </a:rPr>
              <a:t>3-Çalışan </a:t>
            </a:r>
            <a:r>
              <a:rPr lang="tr-TR" sz="2400" dirty="0">
                <a:latin typeface="Times New Roman" panose="02020603050405020304" pitchFamily="18" charset="0"/>
                <a:cs typeface="Times New Roman" panose="02020603050405020304" pitchFamily="18" charset="0"/>
              </a:rPr>
              <a:t>yazılım, tercihen </a:t>
            </a:r>
            <a:r>
              <a:rPr lang="tr-TR" sz="2400" b="1" dirty="0">
                <a:latin typeface="Times New Roman" panose="02020603050405020304" pitchFamily="18" charset="0"/>
                <a:cs typeface="Times New Roman" panose="02020603050405020304" pitchFamily="18" charset="0"/>
              </a:rPr>
              <a:t>kısa zaman aralıkları</a:t>
            </a:r>
            <a:r>
              <a:rPr lang="tr-TR" sz="2400" dirty="0">
                <a:latin typeface="Times New Roman" panose="02020603050405020304" pitchFamily="18" charset="0"/>
                <a:cs typeface="Times New Roman" panose="02020603050405020304" pitchFamily="18" charset="0"/>
              </a:rPr>
              <a:t> belirlenerek birkaç haftada ya da birkaç ayda bir düzenli olarak müşteriye </a:t>
            </a:r>
            <a:r>
              <a:rPr lang="tr-TR" sz="2400" b="1" dirty="0">
                <a:latin typeface="Times New Roman" panose="02020603050405020304" pitchFamily="18" charset="0"/>
                <a:cs typeface="Times New Roman" panose="02020603050405020304" pitchFamily="18" charset="0"/>
              </a:rPr>
              <a:t>sunulmalıdır.</a:t>
            </a:r>
          </a:p>
          <a:p>
            <a:r>
              <a:rPr lang="tr-TR" sz="2400" dirty="0" smtClean="0">
                <a:latin typeface="Times New Roman" panose="02020603050405020304" pitchFamily="18" charset="0"/>
                <a:cs typeface="Times New Roman" panose="02020603050405020304" pitchFamily="18" charset="0"/>
              </a:rPr>
              <a:t>4-İş </a:t>
            </a:r>
            <a:r>
              <a:rPr lang="tr-TR" sz="2400" dirty="0">
                <a:latin typeface="Times New Roman" panose="02020603050405020304" pitchFamily="18" charset="0"/>
                <a:cs typeface="Times New Roman" panose="02020603050405020304" pitchFamily="18" charset="0"/>
              </a:rPr>
              <a:t>süreçlerinin sahipleri ve yazılımcılar proje </a:t>
            </a:r>
            <a:r>
              <a:rPr lang="tr-TR" sz="2400" dirty="0" smtClean="0">
                <a:latin typeface="Times New Roman" panose="02020603050405020304" pitchFamily="18" charset="0"/>
                <a:cs typeface="Times New Roman" panose="02020603050405020304" pitchFamily="18" charset="0"/>
              </a:rPr>
              <a:t>boyunca </a:t>
            </a:r>
            <a:r>
              <a:rPr lang="tr-TR" sz="2400" b="1" dirty="0">
                <a:latin typeface="Times New Roman" panose="02020603050405020304" pitchFamily="18" charset="0"/>
                <a:cs typeface="Times New Roman" panose="02020603050405020304" pitchFamily="18" charset="0"/>
              </a:rPr>
              <a:t>birlikte çalışmalıdırlar</a:t>
            </a:r>
            <a:r>
              <a:rPr lang="tr-TR" sz="2400" dirty="0">
                <a:latin typeface="Times New Roman" panose="02020603050405020304" pitchFamily="18" charset="0"/>
                <a:cs typeface="Times New Roman" panose="02020603050405020304" pitchFamily="18" charset="0"/>
              </a:rPr>
              <a:t>.</a:t>
            </a:r>
          </a:p>
          <a:p>
            <a:r>
              <a:rPr lang="tr-TR" sz="2400" dirty="0" smtClean="0">
                <a:latin typeface="Times New Roman" panose="02020603050405020304" pitchFamily="18" charset="0"/>
                <a:cs typeface="Times New Roman" panose="02020603050405020304" pitchFamily="18" charset="0"/>
              </a:rPr>
              <a:t>5-Projelerin </a:t>
            </a:r>
            <a:r>
              <a:rPr lang="tr-TR" sz="2400" dirty="0">
                <a:latin typeface="Times New Roman" panose="02020603050405020304" pitchFamily="18" charset="0"/>
                <a:cs typeface="Times New Roman" panose="02020603050405020304" pitchFamily="18" charset="0"/>
              </a:rPr>
              <a:t>temelinde motive olmuş bireyler yer almalıdır. Onlara ihtiyaçları olan ortam ve </a:t>
            </a:r>
            <a:r>
              <a:rPr lang="tr-TR" sz="2400" b="1" dirty="0">
                <a:latin typeface="Times New Roman" panose="02020603050405020304" pitchFamily="18" charset="0"/>
                <a:cs typeface="Times New Roman" panose="02020603050405020304" pitchFamily="18" charset="0"/>
              </a:rPr>
              <a:t>destek</a:t>
            </a:r>
            <a:r>
              <a:rPr lang="tr-TR" sz="2400" dirty="0">
                <a:latin typeface="Times New Roman" panose="02020603050405020304" pitchFamily="18" charset="0"/>
                <a:cs typeface="Times New Roman" panose="02020603050405020304" pitchFamily="18" charset="0"/>
              </a:rPr>
              <a:t> sağlanmalı, işi başaracakları konusunda </a:t>
            </a:r>
            <a:r>
              <a:rPr lang="tr-TR" sz="2400" b="1" dirty="0">
                <a:latin typeface="Times New Roman" panose="02020603050405020304" pitchFamily="18" charset="0"/>
                <a:cs typeface="Times New Roman" panose="02020603050405020304" pitchFamily="18" charset="0"/>
              </a:rPr>
              <a:t>güven</a:t>
            </a:r>
            <a:r>
              <a:rPr lang="tr-TR" sz="2400" dirty="0">
                <a:latin typeface="Times New Roman" panose="02020603050405020304" pitchFamily="18" charset="0"/>
                <a:cs typeface="Times New Roman" panose="02020603050405020304" pitchFamily="18" charset="0"/>
              </a:rPr>
              <a:t> duyulmalıdır.</a:t>
            </a:r>
          </a:p>
          <a:p>
            <a:r>
              <a:rPr lang="tr-TR" sz="2400" dirty="0" smtClean="0">
                <a:latin typeface="Times New Roman" panose="02020603050405020304" pitchFamily="18" charset="0"/>
                <a:cs typeface="Times New Roman" panose="02020603050405020304" pitchFamily="18" charset="0"/>
              </a:rPr>
              <a:t>6-Bir </a:t>
            </a:r>
            <a:r>
              <a:rPr lang="tr-TR" sz="2400" dirty="0">
                <a:latin typeface="Times New Roman" panose="02020603050405020304" pitchFamily="18" charset="0"/>
                <a:cs typeface="Times New Roman" panose="02020603050405020304" pitchFamily="18" charset="0"/>
              </a:rPr>
              <a:t>yazılım takımında bilgi alışverişinin en verimli ve etkin yöntemi </a:t>
            </a:r>
            <a:r>
              <a:rPr lang="tr-TR" sz="2400" b="1" dirty="0">
                <a:latin typeface="Times New Roman" panose="02020603050405020304" pitchFamily="18" charset="0"/>
                <a:cs typeface="Times New Roman" panose="02020603050405020304" pitchFamily="18" charset="0"/>
              </a:rPr>
              <a:t>yüz yüze iletişimdir.</a:t>
            </a:r>
          </a:p>
        </p:txBody>
      </p:sp>
    </p:spTree>
    <p:extLst>
      <p:ext uri="{BB962C8B-B14F-4D97-AF65-F5344CB8AC3E}">
        <p14:creationId xmlns:p14="http://schemas.microsoft.com/office/powerpoint/2010/main" val="859059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0058400" cy="1206954"/>
          </a:xfrm>
        </p:spPr>
        <p:txBody>
          <a:bodyPr>
            <a:normAutofit/>
          </a:bodyPr>
          <a:lstStyle/>
          <a:p>
            <a:r>
              <a:rPr lang="tr-TR" sz="6000" b="1" dirty="0">
                <a:latin typeface="Times New Roman" panose="02020603050405020304" pitchFamily="18" charset="0"/>
                <a:cs typeface="Times New Roman" panose="02020603050405020304" pitchFamily="18" charset="0"/>
              </a:rPr>
              <a:t>Agile’ın 12 İlkesi</a:t>
            </a:r>
          </a:p>
        </p:txBody>
      </p:sp>
      <p:sp>
        <p:nvSpPr>
          <p:cNvPr id="3" name="Content Placeholder 2"/>
          <p:cNvSpPr>
            <a:spLocks noGrp="1"/>
          </p:cNvSpPr>
          <p:nvPr>
            <p:ph idx="4294967295"/>
          </p:nvPr>
        </p:nvSpPr>
        <p:spPr>
          <a:xfrm>
            <a:off x="0" y="1420087"/>
            <a:ext cx="10950575" cy="4830762"/>
          </a:xfrm>
        </p:spPr>
        <p:txBody>
          <a:bodyPr>
            <a:normAutofit/>
          </a:bodyPr>
          <a:lstStyle/>
          <a:p>
            <a:r>
              <a:rPr lang="tr-TR" sz="2400" dirty="0" smtClean="0">
                <a:latin typeface="Times New Roman" panose="02020603050405020304" pitchFamily="18" charset="0"/>
                <a:cs typeface="Times New Roman" panose="02020603050405020304" pitchFamily="18" charset="0"/>
              </a:rPr>
              <a:t>7-</a:t>
            </a:r>
            <a:r>
              <a:rPr lang="tr-TR" sz="2400" b="1" dirty="0" smtClean="0">
                <a:latin typeface="Times New Roman" panose="02020603050405020304" pitchFamily="18" charset="0"/>
                <a:cs typeface="Times New Roman" panose="02020603050405020304" pitchFamily="18" charset="0"/>
              </a:rPr>
              <a:t>Çalışan </a:t>
            </a:r>
            <a:r>
              <a:rPr lang="tr-TR" sz="2400" b="1" dirty="0">
                <a:latin typeface="Times New Roman" panose="02020603050405020304" pitchFamily="18" charset="0"/>
                <a:cs typeface="Times New Roman" panose="02020603050405020304" pitchFamily="18" charset="0"/>
              </a:rPr>
              <a:t>yazılım </a:t>
            </a:r>
            <a:r>
              <a:rPr lang="tr-TR" sz="2400" dirty="0">
                <a:latin typeface="Times New Roman" panose="02020603050405020304" pitchFamily="18" charset="0"/>
                <a:cs typeface="Times New Roman" panose="02020603050405020304" pitchFamily="18" charset="0"/>
              </a:rPr>
              <a:t>ilerlemenin birincil ölçüsüdür.</a:t>
            </a:r>
          </a:p>
          <a:p>
            <a:r>
              <a:rPr lang="tr-TR" sz="2400" dirty="0" smtClean="0">
                <a:latin typeface="Times New Roman" panose="02020603050405020304" pitchFamily="18" charset="0"/>
                <a:cs typeface="Times New Roman" panose="02020603050405020304" pitchFamily="18" charset="0"/>
              </a:rPr>
              <a:t>8-Çevik </a:t>
            </a:r>
            <a:r>
              <a:rPr lang="tr-TR" sz="2400" dirty="0">
                <a:latin typeface="Times New Roman" panose="02020603050405020304" pitchFamily="18" charset="0"/>
                <a:cs typeface="Times New Roman" panose="02020603050405020304" pitchFamily="18" charset="0"/>
              </a:rPr>
              <a:t>süreçler </a:t>
            </a:r>
            <a:r>
              <a:rPr lang="tr-TR" sz="2400" b="1" dirty="0">
                <a:latin typeface="Times New Roman" panose="02020603050405020304" pitchFamily="18" charset="0"/>
                <a:cs typeface="Times New Roman" panose="02020603050405020304" pitchFamily="18" charset="0"/>
              </a:rPr>
              <a:t>sürdürülebilir geliştirmeyi</a:t>
            </a:r>
            <a:r>
              <a:rPr lang="tr-TR" sz="2400" dirty="0">
                <a:latin typeface="Times New Roman" panose="02020603050405020304" pitchFamily="18" charset="0"/>
                <a:cs typeface="Times New Roman" panose="02020603050405020304" pitchFamily="18" charset="0"/>
              </a:rPr>
              <a:t> teşvik etmektedir. Sponsorlar, yazılımcılar ve kullanıcılar sabit tempoyu sürekli devam ettirebilmelidir.</a:t>
            </a:r>
          </a:p>
          <a:p>
            <a:r>
              <a:rPr lang="tr-TR" sz="2400" dirty="0" smtClean="0">
                <a:latin typeface="Times New Roman" panose="02020603050405020304" pitchFamily="18" charset="0"/>
                <a:cs typeface="Times New Roman" panose="02020603050405020304" pitchFamily="18" charset="0"/>
              </a:rPr>
              <a:t>9-Teknik </a:t>
            </a:r>
            <a:r>
              <a:rPr lang="tr-TR" sz="2400" dirty="0">
                <a:latin typeface="Times New Roman" panose="02020603050405020304" pitchFamily="18" charset="0"/>
                <a:cs typeface="Times New Roman" panose="02020603050405020304" pitchFamily="18" charset="0"/>
              </a:rPr>
              <a:t>mükemmeliyet ve iyi tasarım konusundaki </a:t>
            </a:r>
            <a:r>
              <a:rPr lang="tr-TR" sz="2400" b="1" dirty="0">
                <a:latin typeface="Times New Roman" panose="02020603050405020304" pitchFamily="18" charset="0"/>
                <a:cs typeface="Times New Roman" panose="02020603050405020304" pitchFamily="18" charset="0"/>
              </a:rPr>
              <a:t>sürekli özen</a:t>
            </a:r>
            <a:r>
              <a:rPr lang="tr-TR" sz="2400" dirty="0">
                <a:latin typeface="Times New Roman" panose="02020603050405020304" pitchFamily="18" charset="0"/>
                <a:cs typeface="Times New Roman" panose="02020603050405020304" pitchFamily="18" charset="0"/>
              </a:rPr>
              <a:t> çevikliği artırır.</a:t>
            </a:r>
          </a:p>
          <a:p>
            <a:r>
              <a:rPr lang="tr-TR" sz="2400" dirty="0" smtClean="0">
                <a:latin typeface="Times New Roman" panose="02020603050405020304" pitchFamily="18" charset="0"/>
                <a:cs typeface="Times New Roman" panose="02020603050405020304" pitchFamily="18" charset="0"/>
              </a:rPr>
              <a:t>10-</a:t>
            </a:r>
            <a:r>
              <a:rPr lang="tr-TR" sz="2400" b="1" dirty="0" smtClean="0">
                <a:latin typeface="Times New Roman" panose="02020603050405020304" pitchFamily="18" charset="0"/>
                <a:cs typeface="Times New Roman" panose="02020603050405020304" pitchFamily="18" charset="0"/>
              </a:rPr>
              <a:t>Sadelik</a:t>
            </a:r>
            <a:r>
              <a:rPr lang="tr-TR" sz="2400" dirty="0">
                <a:latin typeface="Times New Roman" panose="02020603050405020304" pitchFamily="18" charset="0"/>
                <a:cs typeface="Times New Roman" panose="02020603050405020304" pitchFamily="18" charset="0"/>
              </a:rPr>
              <a:t>, yapılmasına gerek olmayan işlerin mümkün olduğunca arttırılması sanatı, olmazsa olmazlardandır.</a:t>
            </a:r>
          </a:p>
          <a:p>
            <a:r>
              <a:rPr lang="tr-TR" sz="2400" dirty="0" smtClean="0">
                <a:latin typeface="Times New Roman" panose="02020603050405020304" pitchFamily="18" charset="0"/>
                <a:cs typeface="Times New Roman" panose="02020603050405020304" pitchFamily="18" charset="0"/>
              </a:rPr>
              <a:t>11-En </a:t>
            </a:r>
            <a:r>
              <a:rPr lang="tr-TR" sz="2400" dirty="0">
                <a:latin typeface="Times New Roman" panose="02020603050405020304" pitchFamily="18" charset="0"/>
                <a:cs typeface="Times New Roman" panose="02020603050405020304" pitchFamily="18" charset="0"/>
              </a:rPr>
              <a:t>iyi mimariler, gereksinimler ve tasarımlar </a:t>
            </a:r>
            <a:r>
              <a:rPr lang="tr-TR" sz="2400" b="1" dirty="0">
                <a:latin typeface="Times New Roman" panose="02020603050405020304" pitchFamily="18" charset="0"/>
                <a:cs typeface="Times New Roman" panose="02020603050405020304" pitchFamily="18" charset="0"/>
              </a:rPr>
              <a:t>kendi kendini örgütleyen takımlardan</a:t>
            </a:r>
            <a:r>
              <a:rPr lang="tr-TR" sz="2400" dirty="0">
                <a:latin typeface="Times New Roman" panose="02020603050405020304" pitchFamily="18" charset="0"/>
                <a:cs typeface="Times New Roman" panose="02020603050405020304" pitchFamily="18" charset="0"/>
              </a:rPr>
              <a:t> ortaya çıkar.</a:t>
            </a:r>
          </a:p>
          <a:p>
            <a:r>
              <a:rPr lang="tr-TR" sz="2400" dirty="0" smtClean="0">
                <a:latin typeface="Times New Roman" panose="02020603050405020304" pitchFamily="18" charset="0"/>
                <a:cs typeface="Times New Roman" panose="02020603050405020304" pitchFamily="18" charset="0"/>
              </a:rPr>
              <a:t>12-Takım</a:t>
            </a:r>
            <a:r>
              <a:rPr lang="tr-TR" sz="2400" dirty="0">
                <a:latin typeface="Times New Roman" panose="02020603050405020304" pitchFamily="18" charset="0"/>
                <a:cs typeface="Times New Roman" panose="02020603050405020304" pitchFamily="18" charset="0"/>
              </a:rPr>
              <a:t>, düzenli aralıklarla nasıl daha etkili ve verimli olabileceğinin üzerinde düşünür ve davranışlarını buna göre </a:t>
            </a:r>
            <a:r>
              <a:rPr lang="tr-TR" sz="2400" b="1" dirty="0">
                <a:latin typeface="Times New Roman" panose="02020603050405020304" pitchFamily="18" charset="0"/>
                <a:cs typeface="Times New Roman" panose="02020603050405020304" pitchFamily="18" charset="0"/>
              </a:rPr>
              <a:t>ayarlar ve düzenler</a:t>
            </a:r>
            <a:r>
              <a:rPr lang="tr-TR"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13423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2069" y="260396"/>
            <a:ext cx="9088438" cy="979487"/>
          </a:xfrm>
        </p:spPr>
        <p:txBody>
          <a:bodyPr>
            <a:normAutofit/>
          </a:bodyPr>
          <a:lstStyle/>
          <a:p>
            <a:pPr algn="l"/>
            <a:r>
              <a:rPr lang="tr-TR" sz="6000" b="1" dirty="0" smtClean="0">
                <a:latin typeface="Times New Roman" panose="02020603050405020304" pitchFamily="18" charset="0"/>
                <a:cs typeface="Times New Roman" panose="02020603050405020304" pitchFamily="18" charset="0"/>
              </a:rPr>
              <a:t>Waterfall Model</a:t>
            </a:r>
            <a:endParaRPr lang="tr-TR" sz="6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4294967295"/>
          </p:nvPr>
        </p:nvSpPr>
        <p:spPr>
          <a:xfrm>
            <a:off x="327025" y="1671638"/>
            <a:ext cx="11864975" cy="1163637"/>
          </a:xfrm>
        </p:spPr>
        <p:txBody>
          <a:bodyPr>
            <a:noAutofit/>
          </a:bodyPr>
          <a:lstStyle/>
          <a:p>
            <a:pPr marL="342900" indent="-342900" algn="l">
              <a:buFont typeface="Wingdings" panose="05000000000000000000" pitchFamily="2" charset="2"/>
              <a:buChar char="Ø"/>
            </a:pPr>
            <a:r>
              <a:rPr lang="tr-TR" sz="2800" smtClean="0">
                <a:latin typeface="Times New Roman" panose="02020603050405020304" pitchFamily="18" charset="0"/>
                <a:cs typeface="Times New Roman" panose="02020603050405020304" pitchFamily="18" charset="0"/>
              </a:rPr>
              <a:t>Bir projeyi </a:t>
            </a:r>
            <a:r>
              <a:rPr lang="tr-TR" sz="2800" b="1" smtClean="0">
                <a:latin typeface="Times New Roman" panose="02020603050405020304" pitchFamily="18" charset="0"/>
                <a:cs typeface="Times New Roman" panose="02020603050405020304" pitchFamily="18" charset="0"/>
              </a:rPr>
              <a:t>en başından planlamaya </a:t>
            </a:r>
            <a:r>
              <a:rPr lang="tr-TR" sz="2800" smtClean="0">
                <a:latin typeface="Times New Roman" panose="02020603050405020304" pitchFamily="18" charset="0"/>
                <a:cs typeface="Times New Roman" panose="02020603050405020304" pitchFamily="18" charset="0"/>
              </a:rPr>
              <a:t>ve yapılacakları baştan öngörmeye dayanır.</a:t>
            </a:r>
          </a:p>
          <a:p>
            <a:pPr marL="342900" indent="-342900" algn="l">
              <a:buFont typeface="Wingdings" panose="05000000000000000000" pitchFamily="2" charset="2"/>
              <a:buChar char="Ø"/>
            </a:pPr>
            <a:r>
              <a:rPr lang="tr-TR" sz="2800" smtClean="0">
                <a:latin typeface="Times New Roman" panose="02020603050405020304" pitchFamily="18" charset="0"/>
                <a:cs typeface="Times New Roman" panose="02020603050405020304" pitchFamily="18" charset="0"/>
              </a:rPr>
              <a:t>Şelale modelinin uygulandığı projelerde yapılan </a:t>
            </a:r>
            <a:r>
              <a:rPr lang="tr-TR" sz="2800" u="sng" smtClean="0">
                <a:latin typeface="Times New Roman" panose="02020603050405020304" pitchFamily="18" charset="0"/>
                <a:cs typeface="Times New Roman" panose="02020603050405020304" pitchFamily="18" charset="0"/>
              </a:rPr>
              <a:t>tanımlar</a:t>
            </a:r>
            <a:r>
              <a:rPr lang="tr-TR" sz="2800" smtClean="0">
                <a:latin typeface="Times New Roman" panose="02020603050405020304" pitchFamily="18" charset="0"/>
                <a:cs typeface="Times New Roman" panose="02020603050405020304" pitchFamily="18" charset="0"/>
              </a:rPr>
              <a:t>, projenin </a:t>
            </a:r>
            <a:r>
              <a:rPr lang="tr-TR" sz="2800" u="sng" smtClean="0">
                <a:latin typeface="Times New Roman" panose="02020603050405020304" pitchFamily="18" charset="0"/>
                <a:cs typeface="Times New Roman" panose="02020603050405020304" pitchFamily="18" charset="0"/>
              </a:rPr>
              <a:t>teslim süresi </a:t>
            </a:r>
            <a:r>
              <a:rPr lang="tr-TR" sz="2800" smtClean="0">
                <a:latin typeface="Times New Roman" panose="02020603050405020304" pitchFamily="18" charset="0"/>
                <a:cs typeface="Times New Roman" panose="02020603050405020304" pitchFamily="18" charset="0"/>
              </a:rPr>
              <a:t>ve öngörülen </a:t>
            </a:r>
            <a:r>
              <a:rPr lang="tr-TR" sz="2800" u="sng" smtClean="0">
                <a:latin typeface="Times New Roman" panose="02020603050405020304" pitchFamily="18" charset="0"/>
                <a:cs typeface="Times New Roman" panose="02020603050405020304" pitchFamily="18" charset="0"/>
              </a:rPr>
              <a:t>maliyet</a:t>
            </a:r>
            <a:r>
              <a:rPr lang="tr-TR" sz="2800" smtClean="0">
                <a:latin typeface="Times New Roman" panose="02020603050405020304" pitchFamily="18" charset="0"/>
                <a:cs typeface="Times New Roman" panose="02020603050405020304" pitchFamily="18" charset="0"/>
              </a:rPr>
              <a:t> önceden belirlenebilir; bu yüzden </a:t>
            </a:r>
            <a:r>
              <a:rPr lang="tr-TR" sz="2800" b="1" smtClean="0">
                <a:latin typeface="Times New Roman" panose="02020603050405020304" pitchFamily="18" charset="0"/>
                <a:cs typeface="Times New Roman" panose="02020603050405020304" pitchFamily="18" charset="0"/>
              </a:rPr>
              <a:t>çok daha gerçekçidir</a:t>
            </a:r>
            <a:r>
              <a:rPr lang="tr-TR" sz="2800" smtClean="0">
                <a:latin typeface="Times New Roman" panose="02020603050405020304" pitchFamily="18" charset="0"/>
                <a:cs typeface="Times New Roman" panose="02020603050405020304" pitchFamily="18" charset="0"/>
              </a:rPr>
              <a:t>.</a:t>
            </a:r>
          </a:p>
          <a:p>
            <a:pPr marL="342900" indent="-342900" algn="l">
              <a:buFont typeface="Wingdings" panose="05000000000000000000" pitchFamily="2" charset="2"/>
              <a:buChar char="Ø"/>
            </a:pPr>
            <a:r>
              <a:rPr lang="tr-TR" sz="2800" smtClean="0">
                <a:latin typeface="Times New Roman" panose="02020603050405020304" pitchFamily="18" charset="0"/>
                <a:cs typeface="Times New Roman" panose="02020603050405020304" pitchFamily="18" charset="0"/>
              </a:rPr>
              <a:t>Şelale modelinde belirsizliklere yer verilmez. Çünkü her şey ayrıntıları ile </a:t>
            </a:r>
            <a:r>
              <a:rPr lang="tr-TR" sz="2800" b="1" smtClean="0">
                <a:latin typeface="Times New Roman" panose="02020603050405020304" pitchFamily="18" charset="0"/>
                <a:cs typeface="Times New Roman" panose="02020603050405020304" pitchFamily="18" charset="0"/>
              </a:rPr>
              <a:t>sürecin başında </a:t>
            </a:r>
            <a:r>
              <a:rPr lang="tr-TR" sz="2800" smtClean="0">
                <a:latin typeface="Times New Roman" panose="02020603050405020304" pitchFamily="18" charset="0"/>
                <a:cs typeface="Times New Roman" panose="02020603050405020304" pitchFamily="18" charset="0"/>
              </a:rPr>
              <a:t>belirlenmiştir. </a:t>
            </a:r>
          </a:p>
          <a:p>
            <a:pPr marL="342900" indent="-342900" algn="l">
              <a:buFont typeface="Wingdings" panose="05000000000000000000" pitchFamily="2" charset="2"/>
              <a:buChar char="Ø"/>
            </a:pPr>
            <a:r>
              <a:rPr lang="tr-TR" sz="2800" smtClean="0">
                <a:latin typeface="Times New Roman" panose="02020603050405020304" pitchFamily="18" charset="0"/>
                <a:cs typeface="Times New Roman" panose="02020603050405020304" pitchFamily="18" charset="0"/>
              </a:rPr>
              <a:t>Her şeyin net ve önceden belirlenmiş olması sebebi ile proje sırasında </a:t>
            </a:r>
            <a:r>
              <a:rPr lang="tr-TR" sz="2800" b="1" smtClean="0">
                <a:latin typeface="Times New Roman" panose="02020603050405020304" pitchFamily="18" charset="0"/>
                <a:cs typeface="Times New Roman" panose="02020603050405020304" pitchFamily="18" charset="0"/>
              </a:rPr>
              <a:t>yüz yüze iletişime fazla ihtiyaç duyulmaz.</a:t>
            </a:r>
            <a:endParaRPr lang="tr-TR" sz="2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2210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0" y="173038"/>
            <a:ext cx="7051675" cy="593725"/>
          </a:xfrm>
        </p:spPr>
        <p:txBody>
          <a:bodyPr>
            <a:noAutofit/>
          </a:bodyPr>
          <a:lstStyle/>
          <a:p>
            <a:pPr>
              <a:buFont typeface="Wingdings" panose="05000000000000000000" pitchFamily="2" charset="2"/>
              <a:buChar char="Ø"/>
            </a:pPr>
            <a:r>
              <a:rPr lang="tr-TR" sz="3200" dirty="0" smtClean="0">
                <a:latin typeface="Times New Roman" panose="02020603050405020304" pitchFamily="18" charset="0"/>
                <a:cs typeface="Times New Roman" panose="02020603050405020304" pitchFamily="18" charset="0"/>
              </a:rPr>
              <a:t>Bu modellerin planlama anlayışları birbirinden farklıdır. Waterfall modeli baştan sona </a:t>
            </a:r>
            <a:r>
              <a:rPr lang="tr-TR" sz="3200" b="1" dirty="0" smtClean="0">
                <a:latin typeface="Times New Roman" panose="02020603050405020304" pitchFamily="18" charset="0"/>
                <a:cs typeface="Times New Roman" panose="02020603050405020304" pitchFamily="18" charset="0"/>
              </a:rPr>
              <a:t>her ayrıntıyı </a:t>
            </a:r>
            <a:r>
              <a:rPr lang="tr-TR" sz="3200" dirty="0" smtClean="0">
                <a:latin typeface="Times New Roman" panose="02020603050405020304" pitchFamily="18" charset="0"/>
                <a:cs typeface="Times New Roman" panose="02020603050405020304" pitchFamily="18" charset="0"/>
              </a:rPr>
              <a:t>adım adım ve </a:t>
            </a:r>
            <a:r>
              <a:rPr lang="tr-TR" sz="3200" b="1" dirty="0" smtClean="0">
                <a:latin typeface="Times New Roman" panose="02020603050405020304" pitchFamily="18" charset="0"/>
                <a:cs typeface="Times New Roman" panose="02020603050405020304" pitchFamily="18" charset="0"/>
              </a:rPr>
              <a:t>uzun vadeli </a:t>
            </a:r>
            <a:r>
              <a:rPr lang="tr-TR" sz="3200" dirty="0" smtClean="0">
                <a:latin typeface="Times New Roman" panose="02020603050405020304" pitchFamily="18" charset="0"/>
                <a:cs typeface="Times New Roman" panose="02020603050405020304" pitchFamily="18" charset="0"/>
              </a:rPr>
              <a:t>planlarken; Agile modelinde </a:t>
            </a:r>
            <a:r>
              <a:rPr lang="tr-TR" sz="3200" b="1" dirty="0" smtClean="0">
                <a:latin typeface="Times New Roman" panose="02020603050405020304" pitchFamily="18" charset="0"/>
                <a:cs typeface="Times New Roman" panose="02020603050405020304" pitchFamily="18" charset="0"/>
              </a:rPr>
              <a:t>kısa vadeli planlar </a:t>
            </a:r>
            <a:r>
              <a:rPr lang="tr-TR" sz="3200" dirty="0" smtClean="0">
                <a:latin typeface="Times New Roman" panose="02020603050405020304" pitchFamily="18" charset="0"/>
                <a:cs typeface="Times New Roman" panose="02020603050405020304" pitchFamily="18" charset="0"/>
              </a:rPr>
              <a:t>söz konusu olur. </a:t>
            </a:r>
          </a:p>
          <a:p>
            <a:pPr>
              <a:buFont typeface="Wingdings" panose="05000000000000000000" pitchFamily="2" charset="2"/>
              <a:buChar char="Ø"/>
            </a:pPr>
            <a:r>
              <a:rPr lang="tr-TR" sz="3200" dirty="0" smtClean="0">
                <a:latin typeface="Times New Roman" panose="02020603050405020304" pitchFamily="18" charset="0"/>
                <a:cs typeface="Times New Roman" panose="02020603050405020304" pitchFamily="18" charset="0"/>
              </a:rPr>
              <a:t>Her iki modelde de detaylı inceleme yapılır. Ancak bu incelemeler Waterfall modelinde </a:t>
            </a:r>
            <a:r>
              <a:rPr lang="tr-TR" sz="3200" b="1" dirty="0" smtClean="0">
                <a:latin typeface="Times New Roman" panose="02020603050405020304" pitchFamily="18" charset="0"/>
                <a:cs typeface="Times New Roman" panose="02020603050405020304" pitchFamily="18" charset="0"/>
              </a:rPr>
              <a:t>dokümanlar üzerinden </a:t>
            </a:r>
            <a:r>
              <a:rPr lang="tr-TR" sz="3200" dirty="0" smtClean="0">
                <a:latin typeface="Times New Roman" panose="02020603050405020304" pitchFamily="18" charset="0"/>
                <a:cs typeface="Times New Roman" panose="02020603050405020304" pitchFamily="18" charset="0"/>
              </a:rPr>
              <a:t>ve her safhanın tamamlanmasının ardından düzenli olarak yapılırken Agile yaklaşım modelinde inceleme, ortaya çıkan ürünler ve </a:t>
            </a:r>
            <a:r>
              <a:rPr lang="tr-TR" sz="3200" b="1" dirty="0" smtClean="0">
                <a:latin typeface="Times New Roman" panose="02020603050405020304" pitchFamily="18" charset="0"/>
                <a:cs typeface="Times New Roman" panose="02020603050405020304" pitchFamily="18" charset="0"/>
              </a:rPr>
              <a:t>müşteriler ile yapılan görüşmelerle</a:t>
            </a:r>
            <a:r>
              <a:rPr lang="tr-TR" sz="3200" dirty="0" smtClean="0">
                <a:latin typeface="Times New Roman" panose="02020603050405020304" pitchFamily="18" charset="0"/>
                <a:cs typeface="Times New Roman" panose="02020603050405020304" pitchFamily="18" charset="0"/>
              </a:rPr>
              <a:t> gerçekleşir.</a:t>
            </a:r>
            <a:endParaRPr lang="tr-TR"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rot="5400000">
            <a:off x="7265648" y="1559788"/>
            <a:ext cx="5842727" cy="3286534"/>
          </a:xfrm>
          <a:prstGeom prst="rect">
            <a:avLst/>
          </a:prstGeom>
        </p:spPr>
      </p:pic>
    </p:spTree>
    <p:extLst>
      <p:ext uri="{BB962C8B-B14F-4D97-AF65-F5344CB8AC3E}">
        <p14:creationId xmlns:p14="http://schemas.microsoft.com/office/powerpoint/2010/main" val="453934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638175"/>
            <a:ext cx="6605588" cy="4641850"/>
          </a:xfrm>
        </p:spPr>
        <p:txBody>
          <a:bodyPr>
            <a:noAutofit/>
          </a:bodyPr>
          <a:lstStyle/>
          <a:p>
            <a:pPr>
              <a:buFont typeface="Wingdings" panose="05000000000000000000" pitchFamily="2" charset="2"/>
              <a:buChar char="Ø"/>
            </a:pPr>
            <a:r>
              <a:rPr lang="tr-TR" sz="2800" smtClean="0">
                <a:latin typeface="Times New Roman" panose="02020603050405020304" pitchFamily="18" charset="0"/>
                <a:cs typeface="Times New Roman" panose="02020603050405020304" pitchFamily="18" charset="0"/>
              </a:rPr>
              <a:t>Waterfall modeli uygulanan projelerde </a:t>
            </a:r>
            <a:r>
              <a:rPr lang="tr-TR" sz="2800" b="1" smtClean="0">
                <a:latin typeface="Times New Roman" panose="02020603050405020304" pitchFamily="18" charset="0"/>
                <a:cs typeface="Times New Roman" panose="02020603050405020304" pitchFamily="18" charset="0"/>
              </a:rPr>
              <a:t>maliyeti artıracağı </a:t>
            </a:r>
            <a:r>
              <a:rPr lang="tr-TR" sz="2800" smtClean="0">
                <a:latin typeface="Times New Roman" panose="02020603050405020304" pitchFamily="18" charset="0"/>
                <a:cs typeface="Times New Roman" panose="02020603050405020304" pitchFamily="18" charset="0"/>
              </a:rPr>
              <a:t>için değişikliklere sıcak bakılmaz. Agile yaklaşım modelinde ise ürün son halini alana kadar gerekirse bir ya da birçok kez revize edilebilir. Çünkü Agile yaklaşımda değişim, ürünün olabilecek </a:t>
            </a:r>
            <a:r>
              <a:rPr lang="tr-TR" sz="2800" u="sng" smtClean="0">
                <a:latin typeface="Times New Roman" panose="02020603050405020304" pitchFamily="18" charset="0"/>
                <a:cs typeface="Times New Roman" panose="02020603050405020304" pitchFamily="18" charset="0"/>
              </a:rPr>
              <a:t>en iyi versiyonu </a:t>
            </a:r>
            <a:r>
              <a:rPr lang="tr-TR" sz="2800" smtClean="0">
                <a:latin typeface="Times New Roman" panose="02020603050405020304" pitchFamily="18" charset="0"/>
                <a:cs typeface="Times New Roman" panose="02020603050405020304" pitchFamily="18" charset="0"/>
              </a:rPr>
              <a:t>için gereklidir.</a:t>
            </a:r>
          </a:p>
          <a:p>
            <a:pPr>
              <a:buFont typeface="Wingdings" panose="05000000000000000000" pitchFamily="2" charset="2"/>
              <a:buChar char="Ø"/>
            </a:pPr>
            <a:r>
              <a:rPr lang="tr-TR" sz="2800" smtClean="0">
                <a:latin typeface="Times New Roman" panose="02020603050405020304" pitchFamily="18" charset="0"/>
                <a:cs typeface="Times New Roman" panose="02020603050405020304" pitchFamily="18" charset="0"/>
              </a:rPr>
              <a:t>Agile, yaratıcılık odaklı olduğundan kararlarda </a:t>
            </a:r>
            <a:r>
              <a:rPr lang="tr-TR" sz="2800" b="1" smtClean="0">
                <a:latin typeface="Times New Roman" panose="02020603050405020304" pitchFamily="18" charset="0"/>
                <a:cs typeface="Times New Roman" panose="02020603050405020304" pitchFamily="18" charset="0"/>
              </a:rPr>
              <a:t>esnek</a:t>
            </a:r>
            <a:r>
              <a:rPr lang="tr-TR" sz="2800" smtClean="0">
                <a:latin typeface="Times New Roman" panose="02020603050405020304" pitchFamily="18" charset="0"/>
                <a:cs typeface="Times New Roman" panose="02020603050405020304" pitchFamily="18" charset="0"/>
              </a:rPr>
              <a:t> bir yaklaşım söz konusudur. Waterfall modeli ise kurallara ve başlangıç noktasında alınan kararlara bağlıdır; </a:t>
            </a:r>
            <a:r>
              <a:rPr lang="tr-TR" sz="2800" b="1" smtClean="0">
                <a:latin typeface="Times New Roman" panose="02020603050405020304" pitchFamily="18" charset="0"/>
                <a:cs typeface="Times New Roman" panose="02020603050405020304" pitchFamily="18" charset="0"/>
              </a:rPr>
              <a:t>risk almaz</a:t>
            </a:r>
            <a:r>
              <a:rPr lang="tr-TR" sz="2800" smtClean="0">
                <a:latin typeface="Times New Roman" panose="02020603050405020304" pitchFamily="18" charset="0"/>
                <a:cs typeface="Times New Roman" panose="02020603050405020304" pitchFamily="18" charset="0"/>
              </a:rPr>
              <a:t>.</a:t>
            </a:r>
            <a:endParaRPr lang="tr-TR" sz="280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6858000" y="1"/>
            <a:ext cx="5334000" cy="6335486"/>
          </a:xfrm>
          <a:prstGeom prst="rect">
            <a:avLst/>
          </a:prstGeom>
        </p:spPr>
      </p:pic>
    </p:spTree>
    <p:extLst>
      <p:ext uri="{BB962C8B-B14F-4D97-AF65-F5344CB8AC3E}">
        <p14:creationId xmlns:p14="http://schemas.microsoft.com/office/powerpoint/2010/main" val="1607757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4950"/>
            <a:ext cx="11952288" cy="2705100"/>
          </a:xfrm>
        </p:spPr>
        <p:txBody>
          <a:bodyPr>
            <a:normAutofit/>
          </a:bodyPr>
          <a:lstStyle/>
          <a:p>
            <a:r>
              <a:rPr lang="tr-TR" sz="2800" dirty="0" smtClean="0">
                <a:latin typeface="Times New Roman" panose="02020603050405020304" pitchFamily="18" charset="0"/>
                <a:cs typeface="Times New Roman" panose="02020603050405020304" pitchFamily="18" charset="0"/>
              </a:rPr>
              <a:t>Aşağıda Geleneksel  yöntemlerle 90’larda geliştirilmeye başlanan Çevik  yöntemler arasında bir başarı karşılaştırılması yer almaktadır. Çevik yöntemlerle ilerleyen yazılım projelerindeki başarı oranı %42 olarak gerçekleşirken bu oran geleneksel yöntemlerde (waterfall) %14’te kalmıştır.</a:t>
            </a:r>
            <a:br>
              <a:rPr lang="tr-TR" sz="2800" dirty="0" smtClean="0">
                <a:latin typeface="Times New Roman" panose="02020603050405020304" pitchFamily="18" charset="0"/>
                <a:cs typeface="Times New Roman" panose="02020603050405020304" pitchFamily="18" charset="0"/>
              </a:rPr>
            </a:br>
            <a:endParaRPr lang="tr-TR" sz="28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4294967295"/>
          </p:nvPr>
        </p:nvPicPr>
        <p:blipFill>
          <a:blip r:embed="rId2"/>
          <a:stretch>
            <a:fillRect/>
          </a:stretch>
        </p:blipFill>
        <p:spPr>
          <a:xfrm>
            <a:off x="0" y="2847975"/>
            <a:ext cx="9353550" cy="3082925"/>
          </a:xfrm>
          <a:prstGeom prst="rect">
            <a:avLst/>
          </a:prstGeom>
        </p:spPr>
      </p:pic>
    </p:spTree>
    <p:extLst>
      <p:ext uri="{BB962C8B-B14F-4D97-AF65-F5344CB8AC3E}">
        <p14:creationId xmlns:p14="http://schemas.microsoft.com/office/powerpoint/2010/main" val="535052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0058400" cy="1058863"/>
          </a:xfrm>
        </p:spPr>
        <p:txBody>
          <a:bodyPr/>
          <a:lstStyle/>
          <a:p>
            <a:r>
              <a:rPr lang="tr-TR" b="1" dirty="0" smtClean="0">
                <a:latin typeface="Times New Roman" panose="02020603050405020304" pitchFamily="18" charset="0"/>
                <a:cs typeface="Times New Roman" panose="02020603050405020304" pitchFamily="18" charset="0"/>
              </a:rPr>
              <a:t>Agile Nasıl Doğdu?</a:t>
            </a:r>
            <a:endParaRPr lang="tr-TR"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0" y="1219200"/>
            <a:ext cx="6296025" cy="5011738"/>
          </a:xfrm>
        </p:spPr>
        <p:txBody>
          <a:bodyPr>
            <a:normAutofit lnSpcReduction="10000"/>
          </a:bodyPr>
          <a:lstStyle/>
          <a:p>
            <a:pPr>
              <a:buFont typeface="Wingdings" panose="05000000000000000000" pitchFamily="2" charset="2"/>
              <a:buChar char="Ø"/>
            </a:pPr>
            <a:r>
              <a:rPr lang="tr-TR" sz="2800">
                <a:latin typeface="Times New Roman" panose="02020603050405020304" pitchFamily="18" charset="0"/>
                <a:cs typeface="Times New Roman" panose="02020603050405020304" pitchFamily="18" charset="0"/>
              </a:rPr>
              <a:t>Waterfall yöntemi değişen talepleri ve kısıtları karşılamakta </a:t>
            </a:r>
            <a:r>
              <a:rPr lang="tr-TR" sz="2800" b="1">
                <a:latin typeface="Times New Roman" panose="02020603050405020304" pitchFamily="18" charset="0"/>
                <a:cs typeface="Times New Roman" panose="02020603050405020304" pitchFamily="18" charset="0"/>
              </a:rPr>
              <a:t>yetersiz</a:t>
            </a:r>
            <a:r>
              <a:rPr lang="tr-TR" sz="2800">
                <a:latin typeface="Times New Roman" panose="02020603050405020304" pitchFamily="18" charset="0"/>
                <a:cs typeface="Times New Roman" panose="02020603050405020304" pitchFamily="18" charset="0"/>
              </a:rPr>
              <a:t> kalmış bundan dolayı birçok proje iptal edilmek zorunda kalmıştır. </a:t>
            </a:r>
            <a:endParaRPr lang="tr-TR" sz="28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tr-TR" sz="2800" smtClean="0">
                <a:latin typeface="Times New Roman" panose="02020603050405020304" pitchFamily="18" charset="0"/>
                <a:cs typeface="Times New Roman" panose="02020603050405020304" pitchFamily="18" charset="0"/>
              </a:rPr>
              <a:t>2001 </a:t>
            </a:r>
            <a:r>
              <a:rPr lang="tr-TR" sz="2800">
                <a:latin typeface="Times New Roman" panose="02020603050405020304" pitchFamily="18" charset="0"/>
                <a:cs typeface="Times New Roman" panose="02020603050405020304" pitchFamily="18" charset="0"/>
              </a:rPr>
              <a:t>yılında yazılım dünyasının önde gelen isimlerinden </a:t>
            </a:r>
            <a:r>
              <a:rPr lang="tr-TR" sz="2800" u="sng">
                <a:latin typeface="Times New Roman" panose="02020603050405020304" pitchFamily="18" charset="0"/>
                <a:cs typeface="Times New Roman" panose="02020603050405020304" pitchFamily="18" charset="0"/>
              </a:rPr>
              <a:t>Kent Beck ve 16 arkadaşı</a:t>
            </a:r>
            <a:r>
              <a:rPr lang="tr-TR" sz="2800">
                <a:latin typeface="Times New Roman" panose="02020603050405020304" pitchFamily="18" charset="0"/>
                <a:cs typeface="Times New Roman" panose="02020603050405020304" pitchFamily="18" charset="0"/>
              </a:rPr>
              <a:t> “Çevik Yazılım Geliştirme Manifestosu” ve “Çevik Yazılımın Prensipleri” ni </a:t>
            </a:r>
            <a:r>
              <a:rPr lang="tr-TR" sz="2800" smtClean="0">
                <a:latin typeface="Times New Roman" panose="02020603050405020304" pitchFamily="18" charset="0"/>
                <a:cs typeface="Times New Roman" panose="02020603050405020304" pitchFamily="18" charset="0"/>
              </a:rPr>
              <a:t>yayınlamışlar. </a:t>
            </a:r>
          </a:p>
          <a:p>
            <a:pPr>
              <a:buFont typeface="Wingdings" panose="05000000000000000000" pitchFamily="2" charset="2"/>
              <a:buChar char="Ø"/>
            </a:pPr>
            <a:r>
              <a:rPr lang="tr-TR" sz="2800" smtClean="0">
                <a:latin typeface="Times New Roman" panose="02020603050405020304" pitchFamily="18" charset="0"/>
                <a:cs typeface="Times New Roman" panose="02020603050405020304" pitchFamily="18" charset="0"/>
              </a:rPr>
              <a:t>Manifesto</a:t>
            </a:r>
            <a:r>
              <a:rPr lang="tr-TR" sz="2800">
                <a:latin typeface="Times New Roman" panose="02020603050405020304" pitchFamily="18" charset="0"/>
                <a:cs typeface="Times New Roman" panose="02020603050405020304" pitchFamily="18" charset="0"/>
              </a:rPr>
              <a:t>, nasıl daha iyi bir yazılım geliştirdiklerini ve bunu yapmak isteyenlere yol gösterecek 4 </a:t>
            </a:r>
            <a:r>
              <a:rPr lang="tr-TR" sz="2800" smtClean="0">
                <a:latin typeface="Times New Roman" panose="02020603050405020304" pitchFamily="18" charset="0"/>
                <a:cs typeface="Times New Roman" panose="02020603050405020304" pitchFamily="18" charset="0"/>
              </a:rPr>
              <a:t>madde ve 12 ilkeden oluşmaktadır</a:t>
            </a:r>
            <a:r>
              <a:rPr lang="tr-TR" sz="2800">
                <a:latin typeface="Times New Roman" panose="02020603050405020304" pitchFamily="18" charset="0"/>
                <a:cs typeface="Times New Roman" panose="02020603050405020304" pitchFamily="18" charset="0"/>
              </a:rPr>
              <a:t>. </a:t>
            </a:r>
          </a:p>
          <a:p>
            <a:endParaRPr lang="tr-TR"/>
          </a:p>
        </p:txBody>
      </p:sp>
      <p:pic>
        <p:nvPicPr>
          <p:cNvPr id="5" name="Picture 4"/>
          <p:cNvPicPr>
            <a:picLocks noChangeAspect="1"/>
          </p:cNvPicPr>
          <p:nvPr/>
        </p:nvPicPr>
        <p:blipFill>
          <a:blip r:embed="rId2"/>
          <a:stretch>
            <a:fillRect/>
          </a:stretch>
        </p:blipFill>
        <p:spPr>
          <a:xfrm>
            <a:off x="6479178" y="627063"/>
            <a:ext cx="5712822" cy="5290413"/>
          </a:xfrm>
          <a:prstGeom prst="rect">
            <a:avLst/>
          </a:prstGeom>
        </p:spPr>
      </p:pic>
    </p:spTree>
    <p:extLst>
      <p:ext uri="{BB962C8B-B14F-4D97-AF65-F5344CB8AC3E}">
        <p14:creationId xmlns:p14="http://schemas.microsoft.com/office/powerpoint/2010/main" val="3296331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9816" y="1207865"/>
            <a:ext cx="10046677" cy="460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501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754" y="91441"/>
            <a:ext cx="11769635" cy="6152606"/>
          </a:xfrm>
          <a:prstGeom prst="rect">
            <a:avLst/>
          </a:prstGeom>
        </p:spPr>
      </p:pic>
    </p:spTree>
    <p:extLst>
      <p:ext uri="{BB962C8B-B14F-4D97-AF65-F5344CB8AC3E}">
        <p14:creationId xmlns:p14="http://schemas.microsoft.com/office/powerpoint/2010/main" val="812194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613954"/>
            <a:ext cx="9679577" cy="2456901"/>
          </a:xfrm>
          <a:prstGeom prst="rect">
            <a:avLst/>
          </a:prstGeom>
        </p:spPr>
      </p:pic>
      <p:sp>
        <p:nvSpPr>
          <p:cNvPr id="3" name="Content Placeholder 2"/>
          <p:cNvSpPr>
            <a:spLocks noGrp="1"/>
          </p:cNvSpPr>
          <p:nvPr>
            <p:ph idx="4294967295"/>
          </p:nvPr>
        </p:nvSpPr>
        <p:spPr>
          <a:xfrm>
            <a:off x="0" y="3654425"/>
            <a:ext cx="10515600" cy="2681288"/>
          </a:xfrm>
        </p:spPr>
        <p:txBody>
          <a:bodyPr>
            <a:normAutofit/>
          </a:bodyPr>
          <a:lstStyle/>
          <a:p>
            <a:pPr>
              <a:buFont typeface="Wingdings" panose="05000000000000000000" pitchFamily="2" charset="2"/>
              <a:buChar char="Ø"/>
            </a:pPr>
            <a:r>
              <a:rPr lang="tr-TR" sz="2800" smtClean="0">
                <a:latin typeface="Times New Roman" panose="02020603050405020304" pitchFamily="18" charset="0"/>
                <a:cs typeface="Times New Roman" panose="02020603050405020304" pitchFamily="18" charset="0"/>
              </a:rPr>
              <a:t>Çevik metodolojide birden fazla yöntem uygulamak mümkün olduğu gibi, projenin kendine has bir metot kurgulaması da mümkündür. Agile; Türkiye’nin  yayınlamış olduğu Yazılım Üretkenlik Raporu sonuçlarına göre, Türkiye’de çevik metodolojisinin kullanım oranı %64 civarında olup, bunlar içerisinde </a:t>
            </a:r>
            <a:r>
              <a:rPr lang="tr-TR" sz="2800" b="1" smtClean="0">
                <a:latin typeface="Times New Roman" panose="02020603050405020304" pitchFamily="18" charset="0"/>
                <a:cs typeface="Times New Roman" panose="02020603050405020304" pitchFamily="18" charset="0"/>
              </a:rPr>
              <a:t>Scrum</a:t>
            </a:r>
            <a:r>
              <a:rPr lang="tr-TR" sz="2800" smtClean="0">
                <a:latin typeface="Times New Roman" panose="02020603050405020304" pitchFamily="18" charset="0"/>
                <a:cs typeface="Times New Roman" panose="02020603050405020304" pitchFamily="18" charset="0"/>
              </a:rPr>
              <a:t> yönteminin yaygın olduğu belirtilmektedir</a:t>
            </a:r>
            <a:endParaRPr lang="tr-TR"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3463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700"/>
            <a:ext cx="6832600" cy="1241425"/>
          </a:xfrm>
        </p:spPr>
        <p:txBody>
          <a:bodyPr>
            <a:normAutofit/>
          </a:bodyPr>
          <a:lstStyle/>
          <a:p>
            <a:r>
              <a:rPr lang="tr-TR" sz="5400" smtClean="0">
                <a:latin typeface="Times New Roman" panose="02020603050405020304" pitchFamily="18" charset="0"/>
                <a:cs typeface="Times New Roman" panose="02020603050405020304" pitchFamily="18" charset="0"/>
              </a:rPr>
              <a:t>Örnek: “Araba” Yapımı</a:t>
            </a:r>
            <a:endParaRPr lang="tr-TR" sz="54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0" y="1566863"/>
            <a:ext cx="6700838" cy="4651375"/>
          </a:xfrm>
        </p:spPr>
        <p:txBody>
          <a:bodyPr>
            <a:normAutofit/>
          </a:bodyPr>
          <a:lstStyle/>
          <a:p>
            <a:r>
              <a:rPr lang="tr-TR" sz="2400" b="1" smtClean="0">
                <a:latin typeface="Times New Roman" panose="02020603050405020304" pitchFamily="18" charset="0"/>
                <a:cs typeface="Times New Roman" panose="02020603050405020304" pitchFamily="18" charset="0"/>
              </a:rPr>
              <a:t>İhtiyaç</a:t>
            </a:r>
            <a:r>
              <a:rPr lang="tr-TR" sz="2400" smtClean="0">
                <a:latin typeface="Times New Roman" panose="02020603050405020304" pitchFamily="18" charset="0"/>
                <a:cs typeface="Times New Roman" panose="02020603050405020304" pitchFamily="18" charset="0"/>
              </a:rPr>
              <a:t>: Neden bir arabaya ihtiyacınız var?</a:t>
            </a:r>
          </a:p>
          <a:p>
            <a:r>
              <a:rPr lang="tr-TR" sz="2400" b="1" smtClean="0">
                <a:latin typeface="Times New Roman" panose="02020603050405020304" pitchFamily="18" charset="0"/>
                <a:cs typeface="Times New Roman" panose="02020603050405020304" pitchFamily="18" charset="0"/>
              </a:rPr>
              <a:t>Sebep</a:t>
            </a:r>
            <a:r>
              <a:rPr lang="tr-TR" sz="2400" smtClean="0">
                <a:latin typeface="Times New Roman" panose="02020603050405020304" pitchFamily="18" charset="0"/>
                <a:cs typeface="Times New Roman" panose="02020603050405020304" pitchFamily="18" charset="0"/>
              </a:rPr>
              <a:t>: Bir noktadan diğerine, yürümeye oranla daha hızlı gidebilmek için.</a:t>
            </a:r>
          </a:p>
          <a:p>
            <a:pPr marL="0" indent="0">
              <a:buNone/>
            </a:pPr>
            <a:endParaRPr lang="tr-TR" smtClean="0"/>
          </a:p>
          <a:p>
            <a:r>
              <a:rPr lang="tr-TR" sz="2400" b="1" u="sng" smtClean="0">
                <a:latin typeface="Times New Roman" panose="02020603050405020304" pitchFamily="18" charset="0"/>
                <a:cs typeface="Times New Roman" panose="02020603050405020304" pitchFamily="18" charset="0"/>
              </a:rPr>
              <a:t>Waterfall (Şelale): </a:t>
            </a:r>
            <a:r>
              <a:rPr lang="tr-TR" sz="2400" smtClean="0">
                <a:latin typeface="Times New Roman" panose="02020603050405020304" pitchFamily="18" charset="0"/>
                <a:cs typeface="Times New Roman" panose="02020603050405020304" pitchFamily="18" charset="0"/>
              </a:rPr>
              <a:t>Bu yöntemde, </a:t>
            </a:r>
            <a:r>
              <a:rPr lang="tr-TR" sz="2400" u="sng" smtClean="0">
                <a:latin typeface="Times New Roman" panose="02020603050405020304" pitchFamily="18" charset="0"/>
                <a:cs typeface="Times New Roman" panose="02020603050405020304" pitchFamily="18" charset="0"/>
              </a:rPr>
              <a:t>araba yapımına arabanın bir parçasından başlanır</a:t>
            </a:r>
            <a:r>
              <a:rPr lang="tr-TR" sz="2400" smtClean="0">
                <a:latin typeface="Times New Roman" panose="02020603050405020304" pitchFamily="18" charset="0"/>
                <a:cs typeface="Times New Roman" panose="02020603050405020304" pitchFamily="18" charset="0"/>
              </a:rPr>
              <a:t> ve sırasıyla en büyük parçaya kadar gidilir. Bu süreçte değişen koşullar olsa dahi, en baştaki tasarım aşamasındaki kavramsal tasarıma sadık kalınarak ilerlenecektir. Müşteri, projenin son aşamasına kadar “Bir noktadan diğerine daha hızlı gidebilmek” ihtiyacına cevap bulamayacaktır</a:t>
            </a:r>
            <a:r>
              <a:rPr lang="tr-TR" smtClean="0"/>
              <a:t>. </a:t>
            </a:r>
            <a:endParaRPr lang="tr-TR"/>
          </a:p>
        </p:txBody>
      </p:sp>
      <p:pic>
        <p:nvPicPr>
          <p:cNvPr id="4" name="Picture 3"/>
          <p:cNvPicPr>
            <a:picLocks noChangeAspect="1"/>
          </p:cNvPicPr>
          <p:nvPr/>
        </p:nvPicPr>
        <p:blipFill>
          <a:blip r:embed="rId2"/>
          <a:stretch>
            <a:fillRect/>
          </a:stretch>
        </p:blipFill>
        <p:spPr>
          <a:xfrm>
            <a:off x="6954059" y="0"/>
            <a:ext cx="5237941" cy="6348549"/>
          </a:xfrm>
          <a:prstGeom prst="rect">
            <a:avLst/>
          </a:prstGeom>
        </p:spPr>
      </p:pic>
    </p:spTree>
    <p:extLst>
      <p:ext uri="{BB962C8B-B14F-4D97-AF65-F5344CB8AC3E}">
        <p14:creationId xmlns:p14="http://schemas.microsoft.com/office/powerpoint/2010/main" val="1632053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24290" y="587829"/>
            <a:ext cx="5567710" cy="5199017"/>
          </a:xfrm>
          <a:prstGeom prst="rect">
            <a:avLst/>
          </a:prstGeom>
        </p:spPr>
      </p:pic>
      <p:sp>
        <p:nvSpPr>
          <p:cNvPr id="3" name="Content Placeholder 2"/>
          <p:cNvSpPr>
            <a:spLocks noGrp="1"/>
          </p:cNvSpPr>
          <p:nvPr>
            <p:ph idx="4294967295"/>
          </p:nvPr>
        </p:nvSpPr>
        <p:spPr>
          <a:xfrm>
            <a:off x="0" y="109538"/>
            <a:ext cx="6624638" cy="6069012"/>
          </a:xfrm>
        </p:spPr>
        <p:txBody>
          <a:bodyPr>
            <a:noAutofit/>
          </a:bodyPr>
          <a:lstStyle/>
          <a:p>
            <a:endParaRPr lang="tr-TR" sz="2400" b="1" u="sng" smtClean="0">
              <a:latin typeface="Times New Roman" panose="02020603050405020304" pitchFamily="18" charset="0"/>
              <a:cs typeface="Times New Roman" panose="02020603050405020304" pitchFamily="18" charset="0"/>
            </a:endParaRPr>
          </a:p>
          <a:p>
            <a:r>
              <a:rPr lang="tr-TR" sz="2400" b="1" u="sng" smtClean="0">
                <a:latin typeface="Times New Roman" panose="02020603050405020304" pitchFamily="18" charset="0"/>
                <a:cs typeface="Times New Roman" panose="02020603050405020304" pitchFamily="18" charset="0"/>
              </a:rPr>
              <a:t>Agile (Çevik): </a:t>
            </a:r>
            <a:r>
              <a:rPr lang="tr-TR" sz="2400" smtClean="0">
                <a:latin typeface="Times New Roman" panose="02020603050405020304" pitchFamily="18" charset="0"/>
                <a:cs typeface="Times New Roman" panose="02020603050405020304" pitchFamily="18" charset="0"/>
              </a:rPr>
              <a:t>Bu yöntemde projeye, müşterinin arabaya ihtiyacı olmasının sebebine odaklanılarak, müşterinin </a:t>
            </a:r>
            <a:r>
              <a:rPr lang="tr-TR" sz="2400" b="1" smtClean="0">
                <a:latin typeface="Times New Roman" panose="02020603050405020304" pitchFamily="18" charset="0"/>
                <a:cs typeface="Times New Roman" panose="02020603050405020304" pitchFamily="18" charset="0"/>
              </a:rPr>
              <a:t>bir noktadan diğerine daha hızlı gidebilmesini</a:t>
            </a:r>
            <a:r>
              <a:rPr lang="tr-TR" sz="2400" smtClean="0">
                <a:latin typeface="Times New Roman" panose="02020603050405020304" pitchFamily="18" charset="0"/>
                <a:cs typeface="Times New Roman" panose="02020603050405020304" pitchFamily="18" charset="0"/>
              </a:rPr>
              <a:t> minimum düzeyde de olsa sağlayan, </a:t>
            </a:r>
            <a:r>
              <a:rPr lang="tr-TR" sz="2400" b="1" smtClean="0">
                <a:latin typeface="Times New Roman" panose="02020603050405020304" pitchFamily="18" charset="0"/>
                <a:cs typeface="Times New Roman" panose="02020603050405020304" pitchFamily="18" charset="0"/>
              </a:rPr>
              <a:t>daha kısa sürede </a:t>
            </a:r>
            <a:r>
              <a:rPr lang="tr-TR" sz="2400" smtClean="0">
                <a:latin typeface="Times New Roman" panose="02020603050405020304" pitchFamily="18" charset="0"/>
                <a:cs typeface="Times New Roman" panose="02020603050405020304" pitchFamily="18" charset="0"/>
              </a:rPr>
              <a:t>ortaya çıkarılabilecek bir kaykayın yapımı ile başlanır.</a:t>
            </a:r>
          </a:p>
          <a:p>
            <a:endParaRPr lang="tr-TR" sz="2400" smtClean="0">
              <a:latin typeface="Times New Roman" panose="02020603050405020304" pitchFamily="18" charset="0"/>
              <a:cs typeface="Times New Roman" panose="02020603050405020304" pitchFamily="18" charset="0"/>
            </a:endParaRPr>
          </a:p>
          <a:p>
            <a:r>
              <a:rPr lang="tr-TR" sz="2400" smtClean="0">
                <a:latin typeface="Times New Roman" panose="02020603050405020304" pitchFamily="18" charset="0"/>
                <a:cs typeface="Times New Roman" panose="02020603050405020304" pitchFamily="18" charset="0"/>
              </a:rPr>
              <a:t>Birkaç hafta sonra elimizde çalışan bir kaykayımız var. Akabinde bizi kaykaydan daha hızlı götürecek bir bisiklet ve sonra bir motosiklet ve nihayetinde tüm özellikleri ile ihtiyacımız olan arabayı ortaya çıkarmış oluyoruz. Projenin en başından itibaren değer katılmaya başlanarak, </a:t>
            </a:r>
            <a:r>
              <a:rPr lang="tr-TR" sz="2400" b="1" smtClean="0">
                <a:latin typeface="Times New Roman" panose="02020603050405020304" pitchFamily="18" charset="0"/>
                <a:cs typeface="Times New Roman" panose="02020603050405020304" pitchFamily="18" charset="0"/>
              </a:rPr>
              <a:t>projenin her aşamasında bir değer olacaktır.</a:t>
            </a:r>
            <a:endParaRPr lang="tr-TR"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5110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35086" y="0"/>
            <a:ext cx="5146765" cy="1319393"/>
          </a:xfrm>
        </p:spPr>
        <p:txBody>
          <a:bodyPr>
            <a:normAutofit/>
          </a:bodyPr>
          <a:lstStyle/>
          <a:p>
            <a:r>
              <a:rPr lang="tr-TR" sz="6000" dirty="0" smtClean="0">
                <a:latin typeface="Times New Roman" panose="02020603050405020304" pitchFamily="18" charset="0"/>
                <a:cs typeface="Times New Roman" panose="02020603050405020304" pitchFamily="18" charset="0"/>
              </a:rPr>
              <a:t>Agile Yaklaşım</a:t>
            </a:r>
            <a:endParaRPr lang="tr-TR" sz="6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4294967295"/>
          </p:nvPr>
        </p:nvPicPr>
        <p:blipFill>
          <a:blip r:embed="rId2"/>
          <a:stretch>
            <a:fillRect/>
          </a:stretch>
        </p:blipFill>
        <p:spPr>
          <a:xfrm>
            <a:off x="1" y="1554480"/>
            <a:ext cx="12043954" cy="4781006"/>
          </a:xfrm>
          <a:prstGeom prst="rect">
            <a:avLst/>
          </a:prstGeom>
        </p:spPr>
      </p:pic>
    </p:spTree>
    <p:extLst>
      <p:ext uri="{BB962C8B-B14F-4D97-AF65-F5344CB8AC3E}">
        <p14:creationId xmlns:p14="http://schemas.microsoft.com/office/powerpoint/2010/main" val="2360597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05393"/>
            <a:ext cx="10058400" cy="1593669"/>
          </a:xfrm>
        </p:spPr>
        <p:txBody>
          <a:bodyPr>
            <a:normAutofit fontScale="90000"/>
          </a:bodyPr>
          <a:lstStyle/>
          <a:p>
            <a:r>
              <a:rPr lang="tr-TR" sz="6000" b="1" dirty="0">
                <a:latin typeface="Times New Roman" panose="02020603050405020304" pitchFamily="18" charset="0"/>
                <a:cs typeface="Times New Roman" panose="02020603050405020304" pitchFamily="18" charset="0"/>
              </a:rPr>
              <a:t>Agile Hangi Durumlarda Kullanılabilir?</a:t>
            </a:r>
            <a:r>
              <a:rPr lang="tr-TR" b="1" dirty="0"/>
              <a:t/>
            </a:r>
            <a:br>
              <a:rPr lang="tr-TR" b="1" dirty="0"/>
            </a:br>
            <a:endParaRPr lang="tr-TR" b="1" dirty="0"/>
          </a:p>
        </p:txBody>
      </p:sp>
      <p:sp>
        <p:nvSpPr>
          <p:cNvPr id="3" name="Content Placeholder 2"/>
          <p:cNvSpPr>
            <a:spLocks noGrp="1"/>
          </p:cNvSpPr>
          <p:nvPr>
            <p:ph idx="1"/>
          </p:nvPr>
        </p:nvSpPr>
        <p:spPr>
          <a:xfrm>
            <a:off x="1097280" y="1845733"/>
            <a:ext cx="10058400" cy="4568129"/>
          </a:xfrm>
        </p:spPr>
        <p:txBody>
          <a:bodyPr>
            <a:normAutofit fontScale="92500" lnSpcReduction="20000"/>
          </a:bodyPr>
          <a:lstStyle/>
          <a:p>
            <a:pPr>
              <a:buFont typeface="Wingdings" panose="05000000000000000000" pitchFamily="2" charset="2"/>
              <a:buChar char="Ø"/>
            </a:pPr>
            <a:r>
              <a:rPr lang="tr-TR" sz="2600" smtClean="0">
                <a:latin typeface="Times New Roman" panose="02020603050405020304" pitchFamily="18" charset="0"/>
                <a:cs typeface="Times New Roman" panose="02020603050405020304" pitchFamily="18" charset="0"/>
              </a:rPr>
              <a:t>Projenin yazılım evresinde müşteriden gelebilecek talep değişikliklerinin tahmin edilemez olması</a:t>
            </a:r>
          </a:p>
          <a:p>
            <a:pPr>
              <a:buFont typeface="Wingdings" panose="05000000000000000000" pitchFamily="2" charset="2"/>
              <a:buChar char="Ø"/>
            </a:pPr>
            <a:r>
              <a:rPr lang="tr-TR" sz="2600" smtClean="0">
                <a:latin typeface="Times New Roman" panose="02020603050405020304" pitchFamily="18" charset="0"/>
                <a:cs typeface="Times New Roman" panose="02020603050405020304" pitchFamily="18" charset="0"/>
              </a:rPr>
              <a:t>Detaylı yol haritasını ve tasarımını tahmin etmenin çok güç olması</a:t>
            </a:r>
          </a:p>
          <a:p>
            <a:pPr>
              <a:buFont typeface="Wingdings" panose="05000000000000000000" pitchFamily="2" charset="2"/>
              <a:buChar char="Ø"/>
            </a:pPr>
            <a:r>
              <a:rPr lang="tr-TR" sz="2600" smtClean="0">
                <a:latin typeface="Times New Roman" panose="02020603050405020304" pitchFamily="18" charset="0"/>
                <a:cs typeface="Times New Roman" panose="02020603050405020304" pitchFamily="18" charset="0"/>
              </a:rPr>
              <a:t>Analiz, tasarım ve test etme süreçlerinin ne kadar zaman alacağının önceden bilinememesi</a:t>
            </a:r>
          </a:p>
          <a:p>
            <a:pPr>
              <a:buFont typeface="Wingdings" panose="05000000000000000000" pitchFamily="2" charset="2"/>
              <a:buChar char="Ø"/>
            </a:pPr>
            <a:r>
              <a:rPr lang="tr-TR" sz="2600" smtClean="0">
                <a:latin typeface="Times New Roman" panose="02020603050405020304" pitchFamily="18" charset="0"/>
                <a:cs typeface="Times New Roman" panose="02020603050405020304" pitchFamily="18" charset="0"/>
              </a:rPr>
              <a:t>Yazılım ekibinin birlikte çalışmak, hiyerarşiye önem vermemek, sağlam iletişim kurmak gibi özelliklere sahip olması</a:t>
            </a:r>
          </a:p>
          <a:p>
            <a:pPr>
              <a:buFont typeface="Wingdings" panose="05000000000000000000" pitchFamily="2" charset="2"/>
              <a:buChar char="Ø"/>
            </a:pPr>
            <a:r>
              <a:rPr lang="tr-TR" sz="2600" smtClean="0">
                <a:latin typeface="Times New Roman" panose="02020603050405020304" pitchFamily="18" charset="0"/>
                <a:cs typeface="Times New Roman" panose="02020603050405020304" pitchFamily="18" charset="0"/>
              </a:rPr>
              <a:t>Belirsizlik çoksa, müşteri iletişime açıksa </a:t>
            </a:r>
          </a:p>
          <a:p>
            <a:pPr>
              <a:buFont typeface="Wingdings" panose="05000000000000000000" pitchFamily="2" charset="2"/>
              <a:buChar char="q"/>
            </a:pPr>
            <a:r>
              <a:rPr lang="tr-TR" sz="2600" smtClean="0">
                <a:latin typeface="Times New Roman" panose="02020603050405020304" pitchFamily="18" charset="0"/>
                <a:cs typeface="Times New Roman" panose="02020603050405020304" pitchFamily="18" charset="0"/>
              </a:rPr>
              <a:t>Elbette bazı durumlarda çevik programlamadan vazgeçilmesi gerekebilir. Örneğin; </a:t>
            </a:r>
            <a:r>
              <a:rPr lang="tr-TR" sz="2600" b="1" smtClean="0">
                <a:latin typeface="Times New Roman" panose="02020603050405020304" pitchFamily="18" charset="0"/>
                <a:cs typeface="Times New Roman" panose="02020603050405020304" pitchFamily="18" charset="0"/>
              </a:rPr>
              <a:t>çok kişinin </a:t>
            </a:r>
            <a:r>
              <a:rPr lang="tr-TR" sz="2600" smtClean="0">
                <a:latin typeface="Times New Roman" panose="02020603050405020304" pitchFamily="18" charset="0"/>
                <a:cs typeface="Times New Roman" panose="02020603050405020304" pitchFamily="18" charset="0"/>
              </a:rPr>
              <a:t>dahil olduğu projelerde çevik metotlar ile proje geliştirmek mümkün olmayabilir ya da aynı yerde bulunmayan takım arkadaşları ve </a:t>
            </a:r>
            <a:r>
              <a:rPr lang="tr-TR" sz="2600" b="1" smtClean="0">
                <a:latin typeface="Times New Roman" panose="02020603050405020304" pitchFamily="18" charset="0"/>
                <a:cs typeface="Times New Roman" panose="02020603050405020304" pitchFamily="18" charset="0"/>
              </a:rPr>
              <a:t>hiyerarşik yapının</a:t>
            </a:r>
            <a:r>
              <a:rPr lang="tr-TR" sz="2600" smtClean="0">
                <a:latin typeface="Times New Roman" panose="02020603050405020304" pitchFamily="18" charset="0"/>
                <a:cs typeface="Times New Roman" panose="02020603050405020304" pitchFamily="18" charset="0"/>
              </a:rPr>
              <a:t> her an hakim olduğu şirket ortamlarında klasik yöntemler daha uygun olabilir</a:t>
            </a:r>
            <a:endParaRPr lang="tr-TR"/>
          </a:p>
        </p:txBody>
      </p:sp>
    </p:spTree>
    <p:extLst>
      <p:ext uri="{BB962C8B-B14F-4D97-AF65-F5344CB8AC3E}">
        <p14:creationId xmlns:p14="http://schemas.microsoft.com/office/powerpoint/2010/main" val="578497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6000" b="1" dirty="0" smtClean="0">
                <a:latin typeface="Times New Roman" panose="02020603050405020304" pitchFamily="18" charset="0"/>
                <a:cs typeface="Times New Roman" panose="02020603050405020304" pitchFamily="18" charset="0"/>
              </a:rPr>
              <a:t>Çevik Metodolojiler</a:t>
            </a:r>
            <a:endParaRPr lang="tr-TR" sz="6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tr-TR" sz="2800" smtClean="0">
                <a:latin typeface="Times New Roman" panose="02020603050405020304" pitchFamily="18" charset="0"/>
                <a:cs typeface="Times New Roman" panose="02020603050405020304" pitchFamily="18" charset="0"/>
              </a:rPr>
              <a:t>1.Sınırsal Programlama (Extreme Programming-XP) </a:t>
            </a:r>
          </a:p>
          <a:p>
            <a:r>
              <a:rPr lang="tr-TR" sz="2800" smtClean="0">
                <a:latin typeface="Times New Roman" panose="02020603050405020304" pitchFamily="18" charset="0"/>
                <a:cs typeface="Times New Roman" panose="02020603050405020304" pitchFamily="18" charset="0"/>
              </a:rPr>
              <a:t>2.Çevik Birleştirilmiş Süreç (AGILE Unified Process) </a:t>
            </a:r>
          </a:p>
          <a:p>
            <a:r>
              <a:rPr lang="tr-TR" sz="2800" smtClean="0">
                <a:latin typeface="Times New Roman" panose="02020603050405020304" pitchFamily="18" charset="0"/>
                <a:cs typeface="Times New Roman" panose="02020603050405020304" pitchFamily="18" charset="0"/>
              </a:rPr>
              <a:t>3.Scrum </a:t>
            </a:r>
          </a:p>
          <a:p>
            <a:r>
              <a:rPr lang="tr-TR" sz="2800" smtClean="0">
                <a:latin typeface="Times New Roman" panose="02020603050405020304" pitchFamily="18" charset="0"/>
                <a:cs typeface="Times New Roman" panose="02020603050405020304" pitchFamily="18" charset="0"/>
              </a:rPr>
              <a:t>4.Test Güdümlü Geliştirme (Test-Driven Development) </a:t>
            </a:r>
          </a:p>
          <a:p>
            <a:r>
              <a:rPr lang="tr-TR" sz="2800" smtClean="0">
                <a:latin typeface="Times New Roman" panose="02020603050405020304" pitchFamily="18" charset="0"/>
                <a:cs typeface="Times New Roman" panose="02020603050405020304" pitchFamily="18" charset="0"/>
              </a:rPr>
              <a:t>5.Çevik Bilgi Metodu (AGILE Data Method) </a:t>
            </a:r>
          </a:p>
          <a:p>
            <a:r>
              <a:rPr lang="tr-TR" sz="2800" smtClean="0">
                <a:latin typeface="Times New Roman" panose="02020603050405020304" pitchFamily="18" charset="0"/>
                <a:cs typeface="Times New Roman" panose="02020603050405020304" pitchFamily="18" charset="0"/>
              </a:rPr>
              <a:t>6.Özellik Güdümlü Geliştirme (Feature-Driven Programming)</a:t>
            </a:r>
          </a:p>
          <a:p>
            <a:endParaRPr lang="tr-TR"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945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97280" y="5074919"/>
            <a:ext cx="10113264" cy="1273629"/>
          </a:xfrm>
        </p:spPr>
        <p:txBody>
          <a:bodyPr/>
          <a:lstStyle/>
          <a:p>
            <a:pPr algn="ctr"/>
            <a:r>
              <a:rPr lang="tr-TR" sz="6000" smtClean="0">
                <a:latin typeface="Times New Roman" panose="02020603050405020304" pitchFamily="18" charset="0"/>
                <a:cs typeface="Times New Roman" panose="02020603050405020304" pitchFamily="18" charset="0"/>
              </a:rPr>
              <a:t>AŞIRI PROGRAMLAMA</a:t>
            </a:r>
            <a:endParaRPr lang="tr-TR" sz="600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t="14201" b="14201"/>
          <a:stretch>
            <a:fillRect/>
          </a:stretch>
        </p:blipFill>
        <p:spPr>
          <a:xfrm>
            <a:off x="16" y="0"/>
            <a:ext cx="5891334" cy="491507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349" y="0"/>
            <a:ext cx="6300652" cy="4924219"/>
          </a:xfrm>
          <a:prstGeom prst="rect">
            <a:avLst/>
          </a:prstGeom>
        </p:spPr>
      </p:pic>
    </p:spTree>
    <p:extLst>
      <p:ext uri="{BB962C8B-B14F-4D97-AF65-F5344CB8AC3E}">
        <p14:creationId xmlns:p14="http://schemas.microsoft.com/office/powerpoint/2010/main" val="12663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979488"/>
            <a:ext cx="7158038" cy="5368925"/>
          </a:xfrm>
        </p:spPr>
        <p:txBody>
          <a:bodyPr>
            <a:normAutofit/>
          </a:bodyPr>
          <a:lstStyle/>
          <a:p>
            <a:pPr>
              <a:buFont typeface="Wingdings" panose="05000000000000000000" pitchFamily="2" charset="2"/>
              <a:buChar char="Ø"/>
            </a:pPr>
            <a:r>
              <a:rPr lang="tr-TR" sz="2400">
                <a:latin typeface="Times New Roman" panose="02020603050405020304" pitchFamily="18" charset="0"/>
                <a:cs typeface="Times New Roman" panose="02020603050405020304" pitchFamily="18" charset="0"/>
              </a:rPr>
              <a:t>Uç Programlama (XP), yazılım geliştirme süreci boyunca </a:t>
            </a:r>
            <a:r>
              <a:rPr lang="tr-TR" sz="2400" smtClean="0">
                <a:latin typeface="Times New Roman" panose="02020603050405020304" pitchFamily="18" charset="0"/>
                <a:cs typeface="Times New Roman" panose="02020603050405020304" pitchFamily="18" charset="0"/>
              </a:rPr>
              <a:t>son derece </a:t>
            </a:r>
            <a:r>
              <a:rPr lang="tr-TR" sz="2400" b="1">
                <a:latin typeface="Times New Roman" panose="02020603050405020304" pitchFamily="18" charset="0"/>
                <a:cs typeface="Times New Roman" panose="02020603050405020304" pitchFamily="18" charset="0"/>
              </a:rPr>
              <a:t>kaliteli olmak koşuluyla çalıştırılabilir kod üretmeye</a:t>
            </a:r>
            <a:r>
              <a:rPr lang="tr-TR" sz="2400">
                <a:latin typeface="Times New Roman" panose="02020603050405020304" pitchFamily="18" charset="0"/>
                <a:cs typeface="Times New Roman" panose="02020603050405020304" pitchFamily="18" charset="0"/>
              </a:rPr>
              <a:t> </a:t>
            </a:r>
            <a:r>
              <a:rPr lang="tr-TR" sz="2400" smtClean="0">
                <a:latin typeface="Times New Roman" panose="02020603050405020304" pitchFamily="18" charset="0"/>
                <a:cs typeface="Times New Roman" panose="02020603050405020304" pitchFamily="18" charset="0"/>
              </a:rPr>
              <a:t>odaklanmış bir </a:t>
            </a:r>
            <a:r>
              <a:rPr lang="tr-TR" sz="2400">
                <a:latin typeface="Times New Roman" panose="02020603050405020304" pitchFamily="18" charset="0"/>
                <a:cs typeface="Times New Roman" panose="02020603050405020304" pitchFamily="18" charset="0"/>
              </a:rPr>
              <a:t>yazılım geliştirme metodolojisidir</a:t>
            </a:r>
            <a:r>
              <a:rPr lang="tr-TR" sz="240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endParaRPr lang="tr-TR" sz="24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tr-TR" sz="2400" smtClean="0">
                <a:latin typeface="Times New Roman" panose="02020603050405020304" pitchFamily="18" charset="0"/>
                <a:cs typeface="Times New Roman" panose="02020603050405020304" pitchFamily="18" charset="0"/>
              </a:rPr>
              <a:t> </a:t>
            </a:r>
            <a:r>
              <a:rPr lang="tr-TR" sz="2400">
                <a:latin typeface="Times New Roman" panose="02020603050405020304" pitchFamily="18" charset="0"/>
                <a:cs typeface="Times New Roman" panose="02020603050405020304" pitchFamily="18" charset="0"/>
              </a:rPr>
              <a:t>Yazılım geliştirme sürecinin </a:t>
            </a:r>
            <a:r>
              <a:rPr lang="tr-TR" sz="2400" smtClean="0">
                <a:latin typeface="Times New Roman" panose="02020603050405020304" pitchFamily="18" charset="0"/>
                <a:cs typeface="Times New Roman" panose="02020603050405020304" pitchFamily="18" charset="0"/>
              </a:rPr>
              <a:t>en temel</a:t>
            </a:r>
            <a:r>
              <a:rPr lang="tr-TR" sz="2400">
                <a:latin typeface="Times New Roman" panose="02020603050405020304" pitchFamily="18" charset="0"/>
                <a:cs typeface="Times New Roman" panose="02020603050405020304" pitchFamily="18" charset="0"/>
              </a:rPr>
              <a:t>, en önemli ve final çıktısı ya da ürünü </a:t>
            </a:r>
            <a:r>
              <a:rPr lang="tr-TR" sz="2400" b="1">
                <a:latin typeface="Times New Roman" panose="02020603050405020304" pitchFamily="18" charset="0"/>
                <a:cs typeface="Times New Roman" panose="02020603050405020304" pitchFamily="18" charset="0"/>
              </a:rPr>
              <a:t>çalıştırılabilir </a:t>
            </a:r>
            <a:r>
              <a:rPr lang="tr-TR" sz="2400" b="1" smtClean="0">
                <a:latin typeface="Times New Roman" panose="02020603050405020304" pitchFamily="18" charset="0"/>
                <a:cs typeface="Times New Roman" panose="02020603050405020304" pitchFamily="18" charset="0"/>
              </a:rPr>
              <a:t>kod </a:t>
            </a:r>
            <a:r>
              <a:rPr lang="tr-TR" sz="2400" smtClean="0">
                <a:latin typeface="Times New Roman" panose="02020603050405020304" pitchFamily="18" charset="0"/>
                <a:cs typeface="Times New Roman" panose="02020603050405020304" pitchFamily="18" charset="0"/>
              </a:rPr>
              <a:t>olduğundan</a:t>
            </a:r>
            <a:r>
              <a:rPr lang="tr-TR" sz="2400">
                <a:latin typeface="Times New Roman" panose="02020603050405020304" pitchFamily="18" charset="0"/>
                <a:cs typeface="Times New Roman" panose="02020603050405020304" pitchFamily="18" charset="0"/>
              </a:rPr>
              <a:t>, XP metodolojisi sürecin en başından itibaren </a:t>
            </a:r>
            <a:r>
              <a:rPr lang="tr-TR" sz="2400" b="1" smtClean="0">
                <a:latin typeface="Times New Roman" panose="02020603050405020304" pitchFamily="18" charset="0"/>
                <a:cs typeface="Times New Roman" panose="02020603050405020304" pitchFamily="18" charset="0"/>
              </a:rPr>
              <a:t>çalıştırılabilir kodu </a:t>
            </a:r>
            <a:r>
              <a:rPr lang="tr-TR" sz="2400" b="1">
                <a:latin typeface="Times New Roman" panose="02020603050405020304" pitchFamily="18" charset="0"/>
                <a:cs typeface="Times New Roman" panose="02020603050405020304" pitchFamily="18" charset="0"/>
              </a:rPr>
              <a:t>sürecin merkezinde tutmaktadır</a:t>
            </a:r>
            <a:r>
              <a:rPr lang="tr-TR" sz="2400">
                <a:latin typeface="Times New Roman" panose="02020603050405020304" pitchFamily="18" charset="0"/>
                <a:cs typeface="Times New Roman" panose="02020603050405020304" pitchFamily="18" charset="0"/>
              </a:rPr>
              <a:t>. İşte bu yüzden bu </a:t>
            </a:r>
            <a:r>
              <a:rPr lang="tr-TR" sz="2400" smtClean="0">
                <a:latin typeface="Times New Roman" panose="02020603050405020304" pitchFamily="18" charset="0"/>
                <a:cs typeface="Times New Roman" panose="02020603050405020304" pitchFamily="18" charset="0"/>
              </a:rPr>
              <a:t>metodolojinin adı </a:t>
            </a:r>
            <a:r>
              <a:rPr lang="tr-TR" sz="2400">
                <a:latin typeface="Times New Roman" panose="02020603050405020304" pitchFamily="18" charset="0"/>
                <a:cs typeface="Times New Roman" panose="02020603050405020304" pitchFamily="18" charset="0"/>
              </a:rPr>
              <a:t>XP'dir.</a:t>
            </a:r>
          </a:p>
        </p:txBody>
      </p:sp>
      <p:pic>
        <p:nvPicPr>
          <p:cNvPr id="4" name="Picture 3"/>
          <p:cNvPicPr>
            <a:picLocks noChangeAspect="1"/>
          </p:cNvPicPr>
          <p:nvPr/>
        </p:nvPicPr>
        <p:blipFill>
          <a:blip r:embed="rId2"/>
          <a:stretch>
            <a:fillRect/>
          </a:stretch>
        </p:blipFill>
        <p:spPr>
          <a:xfrm>
            <a:off x="7367451" y="0"/>
            <a:ext cx="4453074" cy="5617028"/>
          </a:xfrm>
          <a:prstGeom prst="rect">
            <a:avLst/>
          </a:prstGeom>
        </p:spPr>
      </p:pic>
    </p:spTree>
    <p:extLst>
      <p:ext uri="{BB962C8B-B14F-4D97-AF65-F5344CB8AC3E}">
        <p14:creationId xmlns:p14="http://schemas.microsoft.com/office/powerpoint/2010/main" val="2123563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36588" y="1011238"/>
            <a:ext cx="11555412" cy="4022725"/>
          </a:xfrm>
        </p:spPr>
        <p:txBody>
          <a:bodyPr>
            <a:normAutofit/>
          </a:bodyPr>
          <a:lstStyle/>
          <a:p>
            <a:pPr>
              <a:buFont typeface="Wingdings" panose="05000000000000000000" pitchFamily="2" charset="2"/>
              <a:buChar char="Ø"/>
            </a:pPr>
            <a:r>
              <a:rPr lang="tr-TR" sz="1800"/>
              <a:t> </a:t>
            </a:r>
            <a:r>
              <a:rPr lang="tr-TR" sz="2800">
                <a:latin typeface="Times New Roman" panose="02020603050405020304" pitchFamily="18" charset="0"/>
                <a:cs typeface="Times New Roman" panose="02020603050405020304" pitchFamily="18" charset="0"/>
              </a:rPr>
              <a:t>Extreme Programming’de </a:t>
            </a:r>
            <a:r>
              <a:rPr lang="tr-TR" sz="2800" b="1">
                <a:latin typeface="Times New Roman" panose="02020603050405020304" pitchFamily="18" charset="0"/>
                <a:cs typeface="Times New Roman" panose="02020603050405020304" pitchFamily="18" charset="0"/>
              </a:rPr>
              <a:t>hızlı değişim gösteren </a:t>
            </a:r>
            <a:r>
              <a:rPr lang="tr-TR" sz="2800">
                <a:latin typeface="Times New Roman" panose="02020603050405020304" pitchFamily="18" charset="0"/>
                <a:cs typeface="Times New Roman" panose="02020603050405020304" pitchFamily="18" charset="0"/>
              </a:rPr>
              <a:t>müşteri ihtiyaçlarına odaklanılmıştır. Projenin başında belirsiz olan müşteri ihtiyaçlarının değişkenliklerine uyum gösterebilmesi açısından tercih edilir. Böylelikle değişkenliğin getireceği </a:t>
            </a:r>
            <a:r>
              <a:rPr lang="tr-TR" sz="2800" b="1">
                <a:latin typeface="Times New Roman" panose="02020603050405020304" pitchFamily="18" charset="0"/>
                <a:cs typeface="Times New Roman" panose="02020603050405020304" pitchFamily="18" charset="0"/>
              </a:rPr>
              <a:t>yüksek maliyetleri düşürmeyi </a:t>
            </a:r>
            <a:r>
              <a:rPr lang="tr-TR" sz="2800">
                <a:latin typeface="Times New Roman" panose="02020603050405020304" pitchFamily="18" charset="0"/>
                <a:cs typeface="Times New Roman" panose="02020603050405020304" pitchFamily="18" charset="0"/>
              </a:rPr>
              <a:t>hedefler. Hızlı olabilmek için projenin öncesinde </a:t>
            </a:r>
            <a:r>
              <a:rPr lang="tr-TR" sz="2800" u="sng">
                <a:latin typeface="Times New Roman" panose="02020603050405020304" pitchFamily="18" charset="0"/>
                <a:cs typeface="Times New Roman" panose="02020603050405020304" pitchFamily="18" charset="0"/>
              </a:rPr>
              <a:t>büyük tasarım </a:t>
            </a:r>
            <a:r>
              <a:rPr lang="tr-TR" sz="2800">
                <a:latin typeface="Times New Roman" panose="02020603050405020304" pitchFamily="18" charset="0"/>
                <a:cs typeface="Times New Roman" panose="02020603050405020304" pitchFamily="18" charset="0"/>
              </a:rPr>
              <a:t>veya </a:t>
            </a:r>
            <a:r>
              <a:rPr lang="tr-TR" sz="2800" u="sng">
                <a:latin typeface="Times New Roman" panose="02020603050405020304" pitchFamily="18" charset="0"/>
                <a:cs typeface="Times New Roman" panose="02020603050405020304" pitchFamily="18" charset="0"/>
              </a:rPr>
              <a:t>dokümantasyon hazırlanmasına ihtiyaç </a:t>
            </a:r>
            <a:r>
              <a:rPr lang="tr-TR" sz="2800" u="sng" smtClean="0">
                <a:latin typeface="Times New Roman" panose="02020603050405020304" pitchFamily="18" charset="0"/>
                <a:cs typeface="Times New Roman" panose="02020603050405020304" pitchFamily="18" charset="0"/>
              </a:rPr>
              <a:t>duyulmaz</a:t>
            </a:r>
            <a:r>
              <a:rPr lang="tr-TR" sz="2800">
                <a:latin typeface="Times New Roman" panose="02020603050405020304" pitchFamily="18" charset="0"/>
                <a:cs typeface="Times New Roman" panose="02020603050405020304" pitchFamily="18" charset="0"/>
              </a:rPr>
              <a:t>.</a:t>
            </a:r>
            <a:endParaRPr lang="tr-TR" sz="280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3205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1556" y="1198563"/>
            <a:ext cx="10058400" cy="1450975"/>
          </a:xfrm>
        </p:spPr>
        <p:txBody>
          <a:bodyPr>
            <a:normAutofit/>
          </a:bodyPr>
          <a:lstStyle/>
          <a:p>
            <a:r>
              <a:rPr lang="tr-TR" sz="8000" b="1" dirty="0" smtClean="0">
                <a:latin typeface="Times New Roman" panose="02020603050405020304" pitchFamily="18" charset="0"/>
                <a:cs typeface="Times New Roman" panose="02020603050405020304" pitchFamily="18" charset="0"/>
              </a:rPr>
              <a:t>Çeviklik</a:t>
            </a:r>
            <a:endParaRPr lang="tr-TR" sz="8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4294967295"/>
          </p:nvPr>
        </p:nvPicPr>
        <p:blipFill>
          <a:blip r:embed="rId2"/>
          <a:stretch>
            <a:fillRect/>
          </a:stretch>
        </p:blipFill>
        <p:spPr>
          <a:xfrm>
            <a:off x="5716588" y="1198563"/>
            <a:ext cx="6475412" cy="4851400"/>
          </a:xfrm>
          <a:prstGeom prst="rect">
            <a:avLst/>
          </a:prstGeom>
        </p:spPr>
      </p:pic>
      <p:sp>
        <p:nvSpPr>
          <p:cNvPr id="5" name="TextBox 4"/>
          <p:cNvSpPr txBox="1"/>
          <p:nvPr/>
        </p:nvSpPr>
        <p:spPr>
          <a:xfrm>
            <a:off x="586823" y="2814419"/>
            <a:ext cx="4176429" cy="1384995"/>
          </a:xfrm>
          <a:prstGeom prst="rect">
            <a:avLst/>
          </a:prstGeom>
          <a:noFill/>
        </p:spPr>
        <p:txBody>
          <a:bodyPr wrap="square" rtlCol="0">
            <a:spAutoFit/>
          </a:bodyPr>
          <a:lstStyle/>
          <a:p>
            <a:r>
              <a:rPr lang="tr-TR" sz="2800" smtClean="0">
                <a:solidFill>
                  <a:schemeClr val="tx1">
                    <a:lumMod val="75000"/>
                    <a:lumOff val="25000"/>
                  </a:schemeClr>
                </a:solidFill>
                <a:latin typeface="Times New Roman" panose="02020603050405020304" pitchFamily="18" charset="0"/>
                <a:cs typeface="Times New Roman" panose="02020603050405020304" pitchFamily="18" charset="0"/>
              </a:rPr>
              <a:t>Çeviklik değişime hızlı tepki verme yeteneği olarak adlandırılır.</a:t>
            </a:r>
            <a:endParaRPr lang="tr-TR" sz="280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162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38206" y="39316"/>
            <a:ext cx="6797040" cy="6370975"/>
          </a:xfrm>
          <a:prstGeom prst="rect">
            <a:avLst/>
          </a:prstGeom>
        </p:spPr>
        <p:txBody>
          <a:bodyPr wrap="square">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r-TR" sz="2000">
              <a:latin typeface="Times New Roman" panose="02020603050405020304" pitchFamily="18" charset="0"/>
              <a:cs typeface="Times New Roman" panose="02020603050405020304" pitchFamily="18" charset="0"/>
            </a:endParaRPr>
          </a:p>
          <a:p>
            <a:r>
              <a:rPr lang="tr-TR" sz="2400" b="1" smtClean="0">
                <a:latin typeface="Times New Roman" panose="02020603050405020304" pitchFamily="18" charset="0"/>
                <a:cs typeface="Times New Roman" panose="02020603050405020304" pitchFamily="18" charset="0"/>
              </a:rPr>
              <a:t>1-İletişim</a:t>
            </a:r>
            <a:endParaRPr lang="tr-TR" sz="2400" b="1">
              <a:latin typeface="Times New Roman" panose="02020603050405020304" pitchFamily="18" charset="0"/>
              <a:cs typeface="Times New Roman" panose="02020603050405020304" pitchFamily="18" charset="0"/>
            </a:endParaRPr>
          </a:p>
          <a:p>
            <a:r>
              <a:rPr lang="tr-TR" sz="2400">
                <a:latin typeface="Times New Roman" panose="02020603050405020304" pitchFamily="18" charset="0"/>
                <a:cs typeface="Times New Roman" panose="02020603050405020304" pitchFamily="18" charset="0"/>
              </a:rPr>
              <a:t>XP in ilk temel taşı iletişimdir. Projelere baktığımızda ortaya çıkan önemli problemlerin insanların birbirleriyle tam olarak anlaşamaması nedeniyle olduğunu görünür. </a:t>
            </a:r>
            <a:r>
              <a:rPr lang="tr-TR" sz="2400" smtClean="0">
                <a:latin typeface="Times New Roman" panose="02020603050405020304" pitchFamily="18" charset="0"/>
                <a:cs typeface="Times New Roman" panose="02020603050405020304" pitchFamily="18" charset="0"/>
              </a:rPr>
              <a:t>XP </a:t>
            </a:r>
            <a:r>
              <a:rPr lang="tr-TR" sz="2400">
                <a:latin typeface="Times New Roman" panose="02020603050405020304" pitchFamily="18" charset="0"/>
                <a:cs typeface="Times New Roman" panose="02020603050405020304" pitchFamily="18" charset="0"/>
              </a:rPr>
              <a:t>de iletişim yüz yüze olmalıdır. İletişim sürekliliği olmalıdır. Yazılım ekibi ile yazılımı kullanacaklar arasında sıkı bir iletişim bağı olması esastır. Bu sayede sorunlar erken fark edilir.</a:t>
            </a:r>
          </a:p>
          <a:p>
            <a:endParaRPr lang="tr-TR" sz="2400">
              <a:latin typeface="Times New Roman" panose="02020603050405020304" pitchFamily="18" charset="0"/>
              <a:cs typeface="Times New Roman" panose="02020603050405020304" pitchFamily="18" charset="0"/>
            </a:endParaRPr>
          </a:p>
          <a:p>
            <a:endParaRPr lang="tr-TR" sz="2400">
              <a:latin typeface="Times New Roman" panose="02020603050405020304" pitchFamily="18" charset="0"/>
              <a:cs typeface="Times New Roman" panose="02020603050405020304" pitchFamily="18" charset="0"/>
            </a:endParaRPr>
          </a:p>
          <a:p>
            <a:r>
              <a:rPr lang="tr-TR" sz="2400" b="1" smtClean="0">
                <a:latin typeface="Times New Roman" panose="02020603050405020304" pitchFamily="18" charset="0"/>
                <a:cs typeface="Times New Roman" panose="02020603050405020304" pitchFamily="18" charset="0"/>
              </a:rPr>
              <a:t>2-Basitlik</a:t>
            </a:r>
            <a:endParaRPr lang="tr-TR" sz="2400" b="1">
              <a:latin typeface="Times New Roman" panose="02020603050405020304" pitchFamily="18" charset="0"/>
              <a:cs typeface="Times New Roman" panose="02020603050405020304" pitchFamily="18" charset="0"/>
            </a:endParaRPr>
          </a:p>
          <a:p>
            <a:r>
              <a:rPr lang="tr-TR" sz="2400" smtClean="0">
                <a:latin typeface="Times New Roman" panose="02020603050405020304" pitchFamily="18" charset="0"/>
                <a:cs typeface="Times New Roman" panose="02020603050405020304" pitchFamily="18" charset="0"/>
              </a:rPr>
              <a:t>Gerekli </a:t>
            </a:r>
            <a:r>
              <a:rPr lang="tr-TR" sz="2400">
                <a:latin typeface="Times New Roman" panose="02020603050405020304" pitchFamily="18" charset="0"/>
                <a:cs typeface="Times New Roman" panose="02020603050405020304" pitchFamily="18" charset="0"/>
              </a:rPr>
              <a:t>olmayan bir şey varsa, kesinlikle bu konu XP basitlik ilkesi içerisinde </a:t>
            </a:r>
            <a:r>
              <a:rPr lang="tr-TR" sz="2400" smtClean="0">
                <a:latin typeface="Times New Roman" panose="02020603050405020304" pitchFamily="18" charset="0"/>
                <a:cs typeface="Times New Roman" panose="02020603050405020304" pitchFamily="18" charset="0"/>
              </a:rPr>
              <a:t>olmamalıdır. </a:t>
            </a:r>
            <a:r>
              <a:rPr lang="tr-TR" sz="2400">
                <a:latin typeface="Times New Roman" panose="02020603050405020304" pitchFamily="18" charset="0"/>
                <a:cs typeface="Times New Roman" panose="02020603050405020304" pitchFamily="18" charset="0"/>
              </a:rPr>
              <a:t>XP </a:t>
            </a:r>
            <a:r>
              <a:rPr lang="tr-TR" sz="2400" smtClean="0">
                <a:latin typeface="Times New Roman" panose="02020603050405020304" pitchFamily="18" charset="0"/>
                <a:cs typeface="Times New Roman" panose="02020603050405020304" pitchFamily="18" charset="0"/>
              </a:rPr>
              <a:t>basitliği </a:t>
            </a:r>
            <a:r>
              <a:rPr lang="tr-TR" sz="2400">
                <a:latin typeface="Times New Roman" panose="02020603050405020304" pitchFamily="18" charset="0"/>
                <a:cs typeface="Times New Roman" panose="02020603050405020304" pitchFamily="18" charset="0"/>
              </a:rPr>
              <a:t>sağlamak için, </a:t>
            </a:r>
            <a:r>
              <a:rPr lang="tr-TR" sz="2400" smtClean="0">
                <a:latin typeface="Times New Roman" panose="02020603050405020304" pitchFamily="18" charset="0"/>
                <a:cs typeface="Times New Roman" panose="02020603050405020304" pitchFamily="18" charset="0"/>
              </a:rPr>
              <a:t>bugünün </a:t>
            </a:r>
            <a:r>
              <a:rPr lang="tr-TR" sz="2400">
                <a:latin typeface="Times New Roman" panose="02020603050405020304" pitchFamily="18" charset="0"/>
                <a:cs typeface="Times New Roman" panose="02020603050405020304" pitchFamily="18" charset="0"/>
              </a:rPr>
              <a:t>ihtiyaçlarını hedef alarak esnek ve basit bir sistem gerçekleştirmeye çalışır. </a:t>
            </a:r>
          </a:p>
          <a:p>
            <a:endParaRPr lang="tr-TR" sz="1400">
              <a:latin typeface="Times New Roman" panose="02020603050405020304" pitchFamily="18" charset="0"/>
              <a:cs typeface="Times New Roman" panose="02020603050405020304" pitchFamily="18" charset="0"/>
            </a:endParaRPr>
          </a:p>
          <a:p>
            <a:endParaRPr lang="tr-TR" sz="1400">
              <a:latin typeface="Times New Roman" panose="02020603050405020304" pitchFamily="18" charset="0"/>
              <a:cs typeface="Times New Roman" panose="02020603050405020304" pitchFamily="18" charset="0"/>
            </a:endParaRPr>
          </a:p>
        </p:txBody>
      </p:sp>
      <p:sp>
        <p:nvSpPr>
          <p:cNvPr id="3" name="Rectangle 2"/>
          <p:cNvSpPr/>
          <p:nvPr/>
        </p:nvSpPr>
        <p:spPr>
          <a:xfrm>
            <a:off x="330268" y="305192"/>
            <a:ext cx="4907938" cy="1323439"/>
          </a:xfrm>
          <a:prstGeom prst="rect">
            <a:avLst/>
          </a:prstGeom>
        </p:spPr>
        <p:txBody>
          <a:bodyPr wrap="square">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000" dirty="0">
                <a:latin typeface="Times New Roman" panose="02020603050405020304" pitchFamily="18" charset="0"/>
                <a:cs typeface="Times New Roman" panose="02020603050405020304" pitchFamily="18" charset="0"/>
              </a:rPr>
              <a:t>Extreme </a:t>
            </a:r>
            <a:r>
              <a:rPr lang="tr-TR" sz="4000" dirty="0" smtClean="0">
                <a:latin typeface="Times New Roman" panose="02020603050405020304" pitchFamily="18" charset="0"/>
                <a:cs typeface="Times New Roman" panose="02020603050405020304" pitchFamily="18" charset="0"/>
              </a:rPr>
              <a:t>Programming</a:t>
            </a:r>
          </a:p>
          <a:p>
            <a:r>
              <a:rPr lang="tr-TR" sz="4000" dirty="0" smtClean="0">
                <a:latin typeface="Times New Roman" panose="02020603050405020304" pitchFamily="18" charset="0"/>
                <a:cs typeface="Times New Roman" panose="02020603050405020304" pitchFamily="18" charset="0"/>
              </a:rPr>
              <a:t>dört </a:t>
            </a:r>
            <a:r>
              <a:rPr lang="tr-TR" sz="4000" dirty="0">
                <a:latin typeface="Times New Roman" panose="02020603050405020304" pitchFamily="18" charset="0"/>
                <a:cs typeface="Times New Roman" panose="02020603050405020304" pitchFamily="18" charset="0"/>
              </a:rPr>
              <a:t>temel noktası</a:t>
            </a:r>
          </a:p>
        </p:txBody>
      </p:sp>
      <p:pic>
        <p:nvPicPr>
          <p:cNvPr id="4" name="Picture 3"/>
          <p:cNvPicPr>
            <a:picLocks noChangeAspect="1"/>
          </p:cNvPicPr>
          <p:nvPr/>
        </p:nvPicPr>
        <p:blipFill>
          <a:blip r:embed="rId2"/>
          <a:stretch>
            <a:fillRect/>
          </a:stretch>
        </p:blipFill>
        <p:spPr>
          <a:xfrm>
            <a:off x="330268" y="1693020"/>
            <a:ext cx="4489926" cy="4087029"/>
          </a:xfrm>
          <a:prstGeom prst="rect">
            <a:avLst/>
          </a:prstGeom>
        </p:spPr>
      </p:pic>
    </p:spTree>
    <p:extLst>
      <p:ext uri="{BB962C8B-B14F-4D97-AF65-F5344CB8AC3E}">
        <p14:creationId xmlns:p14="http://schemas.microsoft.com/office/powerpoint/2010/main" val="10694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304" y="145263"/>
            <a:ext cx="6096000" cy="6186309"/>
          </a:xfrm>
          <a:prstGeom prst="rect">
            <a:avLst/>
          </a:prstGeom>
        </p:spPr>
        <p:txBody>
          <a:bodyPr>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200" b="1" smtClean="0">
                <a:latin typeface="Times New Roman" panose="02020603050405020304" pitchFamily="18" charset="0"/>
                <a:cs typeface="Times New Roman" panose="02020603050405020304" pitchFamily="18" charset="0"/>
              </a:rPr>
              <a:t>3-Geri </a:t>
            </a:r>
            <a:r>
              <a:rPr lang="tr-TR" sz="2200" b="1">
                <a:latin typeface="Times New Roman" panose="02020603050405020304" pitchFamily="18" charset="0"/>
                <a:cs typeface="Times New Roman" panose="02020603050405020304" pitchFamily="18" charset="0"/>
              </a:rPr>
              <a:t>Besleme</a:t>
            </a:r>
          </a:p>
          <a:p>
            <a:r>
              <a:rPr lang="tr-TR" sz="2200">
                <a:latin typeface="Times New Roman" panose="02020603050405020304" pitchFamily="18" charset="0"/>
                <a:cs typeface="Times New Roman" panose="02020603050405020304" pitchFamily="18" charset="0"/>
              </a:rPr>
              <a:t>Sistemlerin geri dönüşümü olması sistemler için paha biçilemez bir fırsat yaratır. Programcılar sistem hakkında somut bilgiler elde ederler. Müşteriler yeni bir “stories” hikâye ile geldikleri zaman, programcılar hemen bu yeni gelen hikâyenin gerçekleşmesi ile ilgili çalışma yapıp bu “stories” e uygun bir çalışma gerçekleştirirler.</a:t>
            </a:r>
          </a:p>
          <a:p>
            <a:endParaRPr lang="tr-TR" sz="2200">
              <a:latin typeface="Times New Roman" panose="02020603050405020304" pitchFamily="18" charset="0"/>
              <a:cs typeface="Times New Roman" panose="02020603050405020304" pitchFamily="18" charset="0"/>
            </a:endParaRPr>
          </a:p>
          <a:p>
            <a:endParaRPr lang="tr-TR" sz="2200">
              <a:latin typeface="Times New Roman" panose="02020603050405020304" pitchFamily="18" charset="0"/>
              <a:cs typeface="Times New Roman" panose="02020603050405020304" pitchFamily="18" charset="0"/>
            </a:endParaRPr>
          </a:p>
          <a:p>
            <a:r>
              <a:rPr lang="tr-TR" sz="2200" b="1" smtClean="0">
                <a:latin typeface="Times New Roman" panose="02020603050405020304" pitchFamily="18" charset="0"/>
                <a:cs typeface="Times New Roman" panose="02020603050405020304" pitchFamily="18" charset="0"/>
              </a:rPr>
              <a:t>4-Cesaret</a:t>
            </a:r>
            <a:endParaRPr lang="tr-TR" sz="2200" b="1">
              <a:latin typeface="Times New Roman" panose="02020603050405020304" pitchFamily="18" charset="0"/>
              <a:cs typeface="Times New Roman" panose="02020603050405020304" pitchFamily="18" charset="0"/>
            </a:endParaRPr>
          </a:p>
          <a:p>
            <a:r>
              <a:rPr lang="tr-TR" sz="2200">
                <a:latin typeface="Times New Roman" panose="02020603050405020304" pitchFamily="18" charset="0"/>
                <a:cs typeface="Times New Roman" panose="02020603050405020304" pitchFamily="18" charset="0"/>
              </a:rPr>
              <a:t>B</a:t>
            </a:r>
            <a:r>
              <a:rPr lang="tr-TR" sz="2200" smtClean="0">
                <a:latin typeface="Times New Roman" panose="02020603050405020304" pitchFamily="18" charset="0"/>
                <a:cs typeface="Times New Roman" panose="02020603050405020304" pitchFamily="18" charset="0"/>
              </a:rPr>
              <a:t>aşarısızlık </a:t>
            </a:r>
            <a:r>
              <a:rPr lang="tr-TR" sz="2200">
                <a:latin typeface="Times New Roman" panose="02020603050405020304" pitchFamily="18" charset="0"/>
                <a:cs typeface="Times New Roman" panose="02020603050405020304" pitchFamily="18" charset="0"/>
              </a:rPr>
              <a:t>yazılımın çöpe gitmesidir ve maalesef genel duruma da baktığımızda yazılımların büyük bir kısmının çöpe gittiğini </a:t>
            </a:r>
            <a:r>
              <a:rPr lang="tr-TR" sz="2200" smtClean="0">
                <a:latin typeface="Times New Roman" panose="02020603050405020304" pitchFamily="18" charset="0"/>
                <a:cs typeface="Times New Roman" panose="02020603050405020304" pitchFamily="18" charset="0"/>
              </a:rPr>
              <a:t>görüyoruz.. </a:t>
            </a:r>
            <a:r>
              <a:rPr lang="tr-TR" sz="2200">
                <a:latin typeface="Times New Roman" panose="02020603050405020304" pitchFamily="18" charset="0"/>
                <a:cs typeface="Times New Roman" panose="02020603050405020304" pitchFamily="18" charset="0"/>
              </a:rPr>
              <a:t>Başarısızlıktan korkmak yerine başarısızlığı oluşturan nedenler üzerine gitmek yerinde olacaktır. Başarısızlıkla mümkün olunan en kısa sürede karşılaşmak, daha sonra telafi etme şansını arttırır.</a:t>
            </a:r>
          </a:p>
        </p:txBody>
      </p:sp>
      <p:pic>
        <p:nvPicPr>
          <p:cNvPr id="3" name="Picture 2"/>
          <p:cNvPicPr>
            <a:picLocks noChangeAspect="1"/>
          </p:cNvPicPr>
          <p:nvPr/>
        </p:nvPicPr>
        <p:blipFill>
          <a:blip r:embed="rId2"/>
          <a:stretch>
            <a:fillRect/>
          </a:stretch>
        </p:blipFill>
        <p:spPr>
          <a:xfrm>
            <a:off x="6505304" y="483327"/>
            <a:ext cx="5519643" cy="5447210"/>
          </a:xfrm>
          <a:prstGeom prst="rect">
            <a:avLst/>
          </a:prstGeom>
        </p:spPr>
      </p:pic>
    </p:spTree>
    <p:extLst>
      <p:ext uri="{BB962C8B-B14F-4D97-AF65-F5344CB8AC3E}">
        <p14:creationId xmlns:p14="http://schemas.microsoft.com/office/powerpoint/2010/main" val="206743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9451" y="550210"/>
            <a:ext cx="10907486" cy="5078313"/>
          </a:xfrm>
          <a:prstGeom prst="rect">
            <a:avLst/>
          </a:prstGeom>
        </p:spPr>
        <p:txBody>
          <a:bodyPr wrap="square">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4800">
                <a:latin typeface="Times New Roman" panose="02020603050405020304" pitchFamily="18" charset="0"/>
                <a:cs typeface="Times New Roman" panose="02020603050405020304" pitchFamily="18" charset="0"/>
              </a:rPr>
              <a:t>Extreme Programing Avantajları</a:t>
            </a:r>
          </a:p>
          <a:p>
            <a:endParaRPr lang="tr-TR" sz="24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tr-TR" sz="2800">
                <a:latin typeface="Times New Roman" panose="02020603050405020304" pitchFamily="18" charset="0"/>
                <a:cs typeface="Times New Roman" panose="02020603050405020304" pitchFamily="18" charset="0"/>
              </a:rPr>
              <a:t>Hata oranını azaltma</a:t>
            </a:r>
          </a:p>
          <a:p>
            <a:pPr marL="285750" indent="-285750">
              <a:buFont typeface="Wingdings" panose="05000000000000000000" pitchFamily="2" charset="2"/>
              <a:buChar char="§"/>
            </a:pPr>
            <a:r>
              <a:rPr lang="tr-TR" sz="2800">
                <a:latin typeface="Times New Roman" panose="02020603050405020304" pitchFamily="18" charset="0"/>
                <a:cs typeface="Times New Roman" panose="02020603050405020304" pitchFamily="18" charset="0"/>
              </a:rPr>
              <a:t>Yazılımın erken safhasında somut gelişmeler </a:t>
            </a:r>
            <a:r>
              <a:rPr lang="tr-TR" sz="2800" smtClean="0">
                <a:latin typeface="Times New Roman" panose="02020603050405020304" pitchFamily="18" charset="0"/>
                <a:cs typeface="Times New Roman" panose="02020603050405020304" pitchFamily="18" charset="0"/>
              </a:rPr>
              <a:t>sağlayabildiğinden</a:t>
            </a:r>
            <a:r>
              <a:rPr lang="tr-TR" sz="2800">
                <a:latin typeface="Times New Roman" panose="02020603050405020304" pitchFamily="18" charset="0"/>
                <a:cs typeface="Times New Roman" panose="02020603050405020304" pitchFamily="18" charset="0"/>
              </a:rPr>
              <a:t>, oluşan hataların farkına </a:t>
            </a:r>
            <a:r>
              <a:rPr lang="tr-TR" sz="2800" smtClean="0">
                <a:latin typeface="Times New Roman" panose="02020603050405020304" pitchFamily="18" charset="0"/>
                <a:cs typeface="Times New Roman" panose="02020603050405020304" pitchFamily="18" charset="0"/>
              </a:rPr>
              <a:t>varabilir ve bu </a:t>
            </a:r>
            <a:r>
              <a:rPr lang="tr-TR" sz="2800">
                <a:latin typeface="Times New Roman" panose="02020603050405020304" pitchFamily="18" charset="0"/>
                <a:cs typeface="Times New Roman" panose="02020603050405020304" pitchFamily="18" charset="0"/>
              </a:rPr>
              <a:t>hataları da kendi içerisinde oluşturduğu küçük yaşam döngüleri ile telafi edebilir.</a:t>
            </a:r>
          </a:p>
          <a:p>
            <a:pPr marL="285750" indent="-285750">
              <a:buFont typeface="Wingdings" panose="05000000000000000000" pitchFamily="2" charset="2"/>
              <a:buChar char="§"/>
            </a:pPr>
            <a:r>
              <a:rPr lang="tr-TR" sz="2800">
                <a:latin typeface="Times New Roman" panose="02020603050405020304" pitchFamily="18" charset="0"/>
                <a:cs typeface="Times New Roman" panose="02020603050405020304" pitchFamily="18" charset="0"/>
              </a:rPr>
              <a:t>Projenin gelişme süresini </a:t>
            </a:r>
            <a:r>
              <a:rPr lang="tr-TR" sz="2800" smtClean="0">
                <a:latin typeface="Times New Roman" panose="02020603050405020304" pitchFamily="18" charset="0"/>
                <a:cs typeface="Times New Roman" panose="02020603050405020304" pitchFamily="18" charset="0"/>
              </a:rPr>
              <a:t>kısaltır.</a:t>
            </a:r>
          </a:p>
          <a:p>
            <a:pPr marL="285750" indent="-285750">
              <a:buFont typeface="Wingdings" panose="05000000000000000000" pitchFamily="2" charset="2"/>
              <a:buChar char="§"/>
            </a:pPr>
            <a:r>
              <a:rPr lang="tr-TR" sz="2800" smtClean="0">
                <a:latin typeface="Times New Roman" panose="02020603050405020304" pitchFamily="18" charset="0"/>
                <a:cs typeface="Times New Roman" panose="02020603050405020304" pitchFamily="18" charset="0"/>
              </a:rPr>
              <a:t>Değişikliklere </a:t>
            </a:r>
            <a:r>
              <a:rPr lang="tr-TR" sz="2800">
                <a:latin typeface="Times New Roman" panose="02020603050405020304" pitchFamily="18" charset="0"/>
                <a:cs typeface="Times New Roman" panose="02020603050405020304" pitchFamily="18" charset="0"/>
              </a:rPr>
              <a:t>izin </a:t>
            </a:r>
            <a:r>
              <a:rPr lang="tr-TR" sz="2800" smtClean="0">
                <a:latin typeface="Times New Roman" panose="02020603050405020304" pitchFamily="18" charset="0"/>
                <a:cs typeface="Times New Roman" panose="02020603050405020304" pitchFamily="18" charset="0"/>
              </a:rPr>
              <a:t>verir.</a:t>
            </a:r>
          </a:p>
          <a:p>
            <a:pPr marL="285750" indent="-285750">
              <a:buFont typeface="Wingdings" panose="05000000000000000000" pitchFamily="2" charset="2"/>
              <a:buChar char="§"/>
            </a:pPr>
            <a:r>
              <a:rPr lang="tr-TR" sz="2800" smtClean="0">
                <a:latin typeface="Times New Roman" panose="02020603050405020304" pitchFamily="18" charset="0"/>
                <a:cs typeface="Times New Roman" panose="02020603050405020304" pitchFamily="18" charset="0"/>
              </a:rPr>
              <a:t>Yazılımsal </a:t>
            </a:r>
            <a:r>
              <a:rPr lang="tr-TR" sz="2800">
                <a:latin typeface="Times New Roman" panose="02020603050405020304" pitchFamily="18" charset="0"/>
                <a:cs typeface="Times New Roman" panose="02020603050405020304" pitchFamily="18" charset="0"/>
              </a:rPr>
              <a:t>olarak ortaya çıkabilecek tıkanıklıkları azaltır.</a:t>
            </a:r>
          </a:p>
          <a:p>
            <a:r>
              <a:rPr lang="tr-TR" sz="2800">
                <a:latin typeface="Times New Roman" panose="02020603050405020304" pitchFamily="18" charset="0"/>
                <a:cs typeface="Times New Roman" panose="02020603050405020304" pitchFamily="18" charset="0"/>
              </a:rPr>
              <a:t>Müşteriler ile birlikte monitörlerden programcılar ve müşteriler ortak bir şekilde test yaparak ileride tıkanıklıkların ortadan kaldırılmasını sağlarlar.</a:t>
            </a:r>
          </a:p>
        </p:txBody>
      </p:sp>
    </p:spTree>
    <p:extLst>
      <p:ext uri="{BB962C8B-B14F-4D97-AF65-F5344CB8AC3E}">
        <p14:creationId xmlns:p14="http://schemas.microsoft.com/office/powerpoint/2010/main" val="2168538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scrum.jpg"/>
          <p:cNvPicPr>
            <a:picLocks noChangeAspect="1"/>
          </p:cNvPicPr>
          <p:nvPr/>
        </p:nvPicPr>
        <p:blipFill>
          <a:blip r:embed="rId2"/>
          <a:stretch>
            <a:fillRect/>
          </a:stretch>
        </p:blipFill>
        <p:spPr>
          <a:xfrm>
            <a:off x="522514" y="500042"/>
            <a:ext cx="11011989" cy="5072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İçerik Yer Tutucusu"/>
          <p:cNvSpPr>
            <a:spLocks noGrp="1"/>
          </p:cNvSpPr>
          <p:nvPr>
            <p:ph idx="4294967295"/>
          </p:nvPr>
        </p:nvSpPr>
        <p:spPr>
          <a:xfrm>
            <a:off x="313508" y="1196794"/>
            <a:ext cx="6035675" cy="5164138"/>
          </a:xfrm>
        </p:spPr>
        <p:txBody>
          <a:bodyPr>
            <a:normAutofit/>
          </a:bodyPr>
          <a:lstStyle/>
          <a:p>
            <a:r>
              <a:rPr lang="tr-TR" sz="2800" b="1" dirty="0">
                <a:latin typeface="Times New Roman" panose="02020603050405020304" pitchFamily="18" charset="0"/>
                <a:cs typeface="Times New Roman" panose="02020603050405020304" pitchFamily="18" charset="0"/>
              </a:rPr>
              <a:t>Scrum</a:t>
            </a:r>
            <a:r>
              <a:rPr lang="tr-TR" sz="2800" dirty="0">
                <a:latin typeface="Times New Roman" panose="02020603050405020304" pitchFamily="18" charset="0"/>
                <a:cs typeface="Times New Roman" panose="02020603050405020304" pitchFamily="18" charset="0"/>
              </a:rPr>
              <a:t> özellikle yazılım geliştirme süreçlerinde çokça tercih edilen, çevik (agile) bir </a:t>
            </a:r>
            <a:r>
              <a:rPr lang="tr-TR" sz="2800" dirty="0" smtClean="0">
                <a:latin typeface="Times New Roman" panose="02020603050405020304" pitchFamily="18" charset="0"/>
                <a:cs typeface="Times New Roman" panose="02020603050405020304" pitchFamily="18" charset="0"/>
              </a:rPr>
              <a:t>proje yönetim tekniğidir</a:t>
            </a:r>
            <a:r>
              <a:rPr lang="tr-TR" sz="2800" dirty="0">
                <a:latin typeface="Times New Roman" panose="02020603050405020304" pitchFamily="18" charset="0"/>
                <a:cs typeface="Times New Roman" panose="02020603050405020304" pitchFamily="18" charset="0"/>
              </a:rPr>
              <a:t>. </a:t>
            </a:r>
            <a:endParaRPr lang="tr-TR" sz="2800" dirty="0" smtClean="0">
              <a:latin typeface="Times New Roman" panose="02020603050405020304" pitchFamily="18" charset="0"/>
              <a:cs typeface="Times New Roman" panose="02020603050405020304" pitchFamily="18" charset="0"/>
            </a:endParaRPr>
          </a:p>
          <a:p>
            <a:r>
              <a:rPr lang="tr-TR" sz="2800" dirty="0" smtClean="0">
                <a:latin typeface="Times New Roman" panose="02020603050405020304" pitchFamily="18" charset="0"/>
                <a:cs typeface="Times New Roman" panose="02020603050405020304" pitchFamily="18" charset="0"/>
              </a:rPr>
              <a:t>Karmaşık ürünler ve </a:t>
            </a:r>
            <a:r>
              <a:rPr lang="tr-TR" sz="2800" dirty="0">
                <a:latin typeface="Times New Roman" panose="02020603050405020304" pitchFamily="18" charset="0"/>
                <a:cs typeface="Times New Roman" panose="02020603050405020304" pitchFamily="18" charset="0"/>
              </a:rPr>
              <a:t>sistemler geliştirmek için </a:t>
            </a:r>
            <a:r>
              <a:rPr lang="tr-TR" sz="2800" dirty="0" smtClean="0">
                <a:latin typeface="Times New Roman" panose="02020603050405020304" pitchFamily="18" charset="0"/>
                <a:cs typeface="Times New Roman" panose="02020603050405020304" pitchFamily="18" charset="0"/>
              </a:rPr>
              <a:t>kullanılan bir çerçevedir.</a:t>
            </a:r>
          </a:p>
          <a:p>
            <a:r>
              <a:rPr lang="tr-TR" sz="2800" dirty="0" smtClean="0">
                <a:latin typeface="Times New Roman" panose="02020603050405020304" pitchFamily="18" charset="0"/>
                <a:cs typeface="Times New Roman" panose="02020603050405020304" pitchFamily="18" charset="0"/>
              </a:rPr>
              <a:t>Bu yöntem </a:t>
            </a:r>
            <a:r>
              <a:rPr lang="tr-TR" sz="2800" b="1" dirty="0" smtClean="0">
                <a:latin typeface="Times New Roman" panose="02020603050405020304" pitchFamily="18" charset="0"/>
                <a:cs typeface="Times New Roman" panose="02020603050405020304" pitchFamily="18" charset="0"/>
              </a:rPr>
              <a:t>çalışan yazılımın </a:t>
            </a:r>
            <a:r>
              <a:rPr lang="tr-TR" sz="2800" dirty="0" smtClean="0">
                <a:latin typeface="Times New Roman" panose="02020603050405020304" pitchFamily="18" charset="0"/>
                <a:cs typeface="Times New Roman" panose="02020603050405020304" pitchFamily="18" charset="0"/>
              </a:rPr>
              <a:t>hızlı ve verimli üretimine olanak sağlar.</a:t>
            </a:r>
          </a:p>
          <a:p>
            <a:endParaRPr lang="tr-TR" sz="2800" dirty="0" smtClean="0">
              <a:latin typeface="Times New Roman" panose="02020603050405020304" pitchFamily="18" charset="0"/>
              <a:cs typeface="Times New Roman" panose="02020603050405020304" pitchFamily="18" charset="0"/>
            </a:endParaRPr>
          </a:p>
          <a:p>
            <a:pPr>
              <a:buNone/>
            </a:pPr>
            <a:endParaRPr lang="tr-TR" sz="2800" dirty="0"/>
          </a:p>
        </p:txBody>
      </p:sp>
      <p:pic>
        <p:nvPicPr>
          <p:cNvPr id="4" name="3 Resim" descr="stock-photo-business-people-in-scrum-agile.jfif"/>
          <p:cNvPicPr>
            <a:picLocks noChangeAspect="1"/>
          </p:cNvPicPr>
          <p:nvPr/>
        </p:nvPicPr>
        <p:blipFill>
          <a:blip r:embed="rId2"/>
          <a:stretch>
            <a:fillRect/>
          </a:stretch>
        </p:blipFill>
        <p:spPr>
          <a:xfrm>
            <a:off x="6349183" y="901338"/>
            <a:ext cx="5786763" cy="46895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idx="4294967295"/>
          </p:nvPr>
        </p:nvSpPr>
        <p:spPr>
          <a:xfrm>
            <a:off x="365760" y="214313"/>
            <a:ext cx="8229600" cy="1143000"/>
          </a:xfrm>
        </p:spPr>
        <p:txBody>
          <a:bodyPr/>
          <a:lstStyle/>
          <a:p>
            <a:r>
              <a:rPr lang="tr-TR" b="1" u="sng" dirty="0" smtClean="0">
                <a:solidFill>
                  <a:schemeClr val="tx2"/>
                </a:solidFill>
                <a:latin typeface="Times New Roman" panose="02020603050405020304" pitchFamily="18" charset="0"/>
                <a:cs typeface="Times New Roman" panose="02020603050405020304" pitchFamily="18" charset="0"/>
              </a:rPr>
              <a:t>SCRUM ÖZELLİKLERİ</a:t>
            </a:r>
            <a:endParaRPr lang="tr-TR" b="1" u="sng" dirty="0">
              <a:solidFill>
                <a:schemeClr val="tx2"/>
              </a:solidFill>
              <a:latin typeface="Times New Roman" panose="02020603050405020304" pitchFamily="18" charset="0"/>
              <a:cs typeface="Times New Roman" panose="02020603050405020304" pitchFamily="18" charset="0"/>
            </a:endParaRPr>
          </a:p>
        </p:txBody>
      </p:sp>
      <p:sp>
        <p:nvSpPr>
          <p:cNvPr id="3" name="2 İçerik Yer Tutucusu"/>
          <p:cNvSpPr>
            <a:spLocks noGrp="1"/>
          </p:cNvSpPr>
          <p:nvPr>
            <p:ph idx="4294967295"/>
          </p:nvPr>
        </p:nvSpPr>
        <p:spPr>
          <a:xfrm>
            <a:off x="466996" y="1625510"/>
            <a:ext cx="4927963" cy="4929187"/>
          </a:xfrm>
        </p:spPr>
        <p:txBody>
          <a:bodyPr>
            <a:normAutofit/>
          </a:bodyPr>
          <a:lstStyle/>
          <a:p>
            <a:pPr>
              <a:buNone/>
            </a:pPr>
            <a:endParaRPr lang="tr-TR" dirty="0" smtClean="0">
              <a:latin typeface="Times New Roman" panose="02020603050405020304" pitchFamily="18" charset="0"/>
              <a:cs typeface="Times New Roman" panose="02020603050405020304" pitchFamily="18" charset="0"/>
            </a:endParaRPr>
          </a:p>
          <a:p>
            <a:pPr>
              <a:buNone/>
            </a:pPr>
            <a:r>
              <a:rPr lang="tr-TR" dirty="0" smtClean="0">
                <a:solidFill>
                  <a:schemeClr val="tx2"/>
                </a:solidFill>
                <a:latin typeface="Times New Roman" panose="02020603050405020304" pitchFamily="18" charset="0"/>
                <a:cs typeface="Times New Roman" panose="02020603050405020304" pitchFamily="18" charset="0"/>
                <a:sym typeface="Wingdings" panose="05000000000000000000" pitchFamily="2" charset="2"/>
              </a:rPr>
              <a:t></a:t>
            </a:r>
            <a:r>
              <a:rPr lang="tr-TR" dirty="0" smtClean="0">
                <a:latin typeface="Times New Roman" panose="02020603050405020304" pitchFamily="18" charset="0"/>
                <a:cs typeface="Times New Roman" panose="02020603050405020304" pitchFamily="18" charset="0"/>
              </a:rPr>
              <a:t>Gereksinimleri bellidir.</a:t>
            </a:r>
          </a:p>
          <a:p>
            <a:pPr>
              <a:buNone/>
            </a:pPr>
            <a:r>
              <a:rPr lang="tr-TR" dirty="0" smtClean="0">
                <a:solidFill>
                  <a:schemeClr val="tx2"/>
                </a:solidFill>
                <a:latin typeface="Times New Roman" panose="02020603050405020304" pitchFamily="18" charset="0"/>
                <a:cs typeface="Times New Roman" panose="02020603050405020304" pitchFamily="18" charset="0"/>
                <a:sym typeface="Wingdings" panose="05000000000000000000" pitchFamily="2" charset="2"/>
              </a:rPr>
              <a:t></a:t>
            </a:r>
            <a:r>
              <a:rPr lang="tr-TR" dirty="0" smtClean="0">
                <a:latin typeface="Times New Roman" panose="02020603050405020304" pitchFamily="18" charset="0"/>
                <a:cs typeface="Times New Roman" panose="02020603050405020304" pitchFamily="18" charset="0"/>
              </a:rPr>
              <a:t>Değişime açıktır.</a:t>
            </a:r>
          </a:p>
          <a:p>
            <a:pPr>
              <a:buNone/>
            </a:pPr>
            <a:r>
              <a:rPr lang="tr-TR" dirty="0" smtClean="0">
                <a:solidFill>
                  <a:schemeClr val="tx2"/>
                </a:solidFill>
                <a:latin typeface="Times New Roman" panose="02020603050405020304" pitchFamily="18" charset="0"/>
                <a:cs typeface="Times New Roman" panose="02020603050405020304" pitchFamily="18" charset="0"/>
                <a:sym typeface="Wingdings" panose="05000000000000000000" pitchFamily="2" charset="2"/>
              </a:rPr>
              <a:t></a:t>
            </a:r>
            <a:r>
              <a:rPr lang="tr-TR" dirty="0" smtClean="0">
                <a:latin typeface="Times New Roman" panose="02020603050405020304" pitchFamily="18" charset="0"/>
                <a:cs typeface="Times New Roman" panose="02020603050405020304" pitchFamily="18" charset="0"/>
              </a:rPr>
              <a:t>Bütünü parçalamaya yöneliktir.</a:t>
            </a:r>
          </a:p>
          <a:p>
            <a:pPr>
              <a:buNone/>
            </a:pPr>
            <a:r>
              <a:rPr lang="tr-TR" dirty="0" smtClean="0">
                <a:solidFill>
                  <a:schemeClr val="tx2"/>
                </a:solidFill>
                <a:latin typeface="Times New Roman" panose="02020603050405020304" pitchFamily="18" charset="0"/>
                <a:cs typeface="Times New Roman" panose="02020603050405020304" pitchFamily="18" charset="0"/>
                <a:sym typeface="Wingdings" panose="05000000000000000000" pitchFamily="2" charset="2"/>
              </a:rPr>
              <a:t></a:t>
            </a:r>
            <a:r>
              <a:rPr lang="tr-TR" dirty="0" smtClean="0">
                <a:latin typeface="Times New Roman" panose="02020603050405020304" pitchFamily="18" charset="0"/>
                <a:cs typeface="Times New Roman" panose="02020603050405020304" pitchFamily="18" charset="0"/>
              </a:rPr>
              <a:t>Tekrara dayalıdır.</a:t>
            </a:r>
          </a:p>
          <a:p>
            <a:pPr>
              <a:buNone/>
            </a:pPr>
            <a:r>
              <a:rPr lang="tr-TR" dirty="0" smtClean="0">
                <a:solidFill>
                  <a:schemeClr val="tx2"/>
                </a:solidFill>
                <a:latin typeface="Times New Roman" panose="02020603050405020304" pitchFamily="18" charset="0"/>
                <a:cs typeface="Times New Roman" panose="02020603050405020304" pitchFamily="18" charset="0"/>
                <a:sym typeface="Wingdings" panose="05000000000000000000" pitchFamily="2" charset="2"/>
              </a:rPr>
              <a:t></a:t>
            </a:r>
            <a:r>
              <a:rPr lang="tr-TR" dirty="0" smtClean="0">
                <a:latin typeface="Times New Roman" panose="02020603050405020304" pitchFamily="18" charset="0"/>
                <a:cs typeface="Times New Roman" panose="02020603050405020304" pitchFamily="18" charset="0"/>
              </a:rPr>
              <a:t>Genellikle karmaşık yazılım projelerinin yönetiminde kullanılır.</a:t>
            </a:r>
          </a:p>
          <a:p>
            <a:pPr>
              <a:buNone/>
            </a:pPr>
            <a:endParaRPr lang="tr-TR" dirty="0"/>
          </a:p>
        </p:txBody>
      </p:sp>
      <p:pic>
        <p:nvPicPr>
          <p:cNvPr id="4" name="3 Resim" descr="1_bn1kfELTKdgfOSCLJlQYEQ.gif"/>
          <p:cNvPicPr>
            <a:picLocks noChangeAspect="1"/>
          </p:cNvPicPr>
          <p:nvPr/>
        </p:nvPicPr>
        <p:blipFill>
          <a:blip r:embed="rId2"/>
          <a:stretch>
            <a:fillRect/>
          </a:stretch>
        </p:blipFill>
        <p:spPr>
          <a:xfrm>
            <a:off x="6352057" y="1639797"/>
            <a:ext cx="5604813" cy="43642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idx="4294967295"/>
          </p:nvPr>
        </p:nvSpPr>
        <p:spPr>
          <a:xfrm>
            <a:off x="274320" y="274638"/>
            <a:ext cx="6532563" cy="1143000"/>
          </a:xfrm>
        </p:spPr>
        <p:txBody>
          <a:bodyPr>
            <a:normAutofit fontScale="90000"/>
          </a:bodyPr>
          <a:lstStyle/>
          <a:p>
            <a:r>
              <a:rPr lang="tr-TR" b="1" u="sng" dirty="0" smtClean="0">
                <a:solidFill>
                  <a:schemeClr val="tx2"/>
                </a:solidFill>
                <a:latin typeface="Times New Roman" panose="02020603050405020304" pitchFamily="18" charset="0"/>
                <a:cs typeface="Times New Roman" panose="02020603050405020304" pitchFamily="18" charset="0"/>
              </a:rPr>
              <a:t>SCRUM PRENSİPLERİ</a:t>
            </a:r>
            <a:endParaRPr lang="tr-TR" b="1" u="sng" dirty="0">
              <a:solidFill>
                <a:schemeClr val="tx2"/>
              </a:solidFill>
              <a:latin typeface="Times New Roman" panose="02020603050405020304" pitchFamily="18" charset="0"/>
              <a:cs typeface="Times New Roman" panose="02020603050405020304" pitchFamily="18" charset="0"/>
            </a:endParaRPr>
          </a:p>
        </p:txBody>
      </p:sp>
      <p:sp>
        <p:nvSpPr>
          <p:cNvPr id="3" name="2 İçerik Yer Tutucusu"/>
          <p:cNvSpPr>
            <a:spLocks noGrp="1"/>
          </p:cNvSpPr>
          <p:nvPr>
            <p:ph idx="4294967295"/>
          </p:nvPr>
        </p:nvSpPr>
        <p:spPr>
          <a:xfrm>
            <a:off x="274320" y="1638663"/>
            <a:ext cx="9535886" cy="4525963"/>
          </a:xfrm>
        </p:spPr>
        <p:txBody>
          <a:bodyPr>
            <a:normAutofit/>
          </a:bodyPr>
          <a:lstStyle/>
          <a:p>
            <a:pPr>
              <a:buNone/>
            </a:pPr>
            <a:r>
              <a:rPr lang="tr-TR" b="1" dirty="0" smtClean="0">
                <a:latin typeface="Times New Roman" panose="02020603050405020304" pitchFamily="18" charset="0"/>
                <a:cs typeface="Times New Roman" panose="02020603050405020304" pitchFamily="18" charset="0"/>
              </a:rPr>
              <a:t>Şeffaflık</a:t>
            </a:r>
            <a:endParaRPr lang="tr-TR" dirty="0" smtClean="0">
              <a:latin typeface="Times New Roman" panose="02020603050405020304" pitchFamily="18" charset="0"/>
              <a:cs typeface="Times New Roman" panose="02020603050405020304" pitchFamily="18" charset="0"/>
            </a:endParaRPr>
          </a:p>
          <a:p>
            <a:pPr marL="0" indent="0">
              <a:buNone/>
            </a:pPr>
            <a:r>
              <a:rPr lang="tr-TR" dirty="0" smtClean="0">
                <a:latin typeface="Times New Roman" panose="02020603050405020304" pitchFamily="18" charset="0"/>
                <a:cs typeface="Times New Roman" panose="02020603050405020304" pitchFamily="18" charset="0"/>
              </a:rPr>
              <a:t>Ekip, herkesin diğer ekip üyelerinin karşılaştığı sorunların farkında olduğu bir ortamda çalışmalıdır. Sürecin geliştiriciye görünür olmasıdır. </a:t>
            </a:r>
          </a:p>
          <a:p>
            <a:pPr>
              <a:buNone/>
            </a:pPr>
            <a:r>
              <a:rPr lang="tr-TR" b="1" dirty="0" smtClean="0">
                <a:latin typeface="Times New Roman" panose="02020603050405020304" pitchFamily="18" charset="0"/>
                <a:cs typeface="Times New Roman" panose="02020603050405020304" pitchFamily="18" charset="0"/>
              </a:rPr>
              <a:t>Düzenli Takip</a:t>
            </a:r>
            <a:endParaRPr lang="tr-TR" dirty="0" smtClean="0">
              <a:latin typeface="Times New Roman" panose="02020603050405020304" pitchFamily="18" charset="0"/>
              <a:cs typeface="Times New Roman" panose="02020603050405020304" pitchFamily="18" charset="0"/>
            </a:endParaRPr>
          </a:p>
          <a:p>
            <a:pPr marL="0" indent="0">
              <a:buNone/>
            </a:pPr>
            <a:r>
              <a:rPr lang="tr-TR" dirty="0" smtClean="0">
                <a:latin typeface="Times New Roman" panose="02020603050405020304" pitchFamily="18" charset="0"/>
                <a:cs typeface="Times New Roman" panose="02020603050405020304" pitchFamily="18" charset="0"/>
              </a:rPr>
              <a:t>Ekibe, sürecin nasıl işlediğini yansıtma fırsatı vermek için çerçeveye yerleştirilmiş sık denetim noktalarıdır. Bu inceleme noktaları günlük Scrum toplantısını ve sprint gözden geçirme toplantısını içerir.</a:t>
            </a:r>
          </a:p>
          <a:p>
            <a:pPr>
              <a:buNone/>
            </a:pPr>
            <a:r>
              <a:rPr lang="tr-TR" b="1" dirty="0" smtClean="0">
                <a:latin typeface="Times New Roman" panose="02020603050405020304" pitchFamily="18" charset="0"/>
                <a:cs typeface="Times New Roman" panose="02020603050405020304" pitchFamily="18" charset="0"/>
              </a:rPr>
              <a:t>Adaptasyon</a:t>
            </a:r>
            <a:endParaRPr lang="tr-TR" dirty="0" smtClean="0">
              <a:latin typeface="Times New Roman" panose="02020603050405020304" pitchFamily="18" charset="0"/>
              <a:cs typeface="Times New Roman" panose="02020603050405020304" pitchFamily="18" charset="0"/>
            </a:endParaRPr>
          </a:p>
          <a:p>
            <a:pPr marL="0" indent="0">
              <a:buNone/>
            </a:pPr>
            <a:r>
              <a:rPr lang="tr-TR" dirty="0" smtClean="0">
                <a:latin typeface="Times New Roman" panose="02020603050405020304" pitchFamily="18" charset="0"/>
                <a:cs typeface="Times New Roman" panose="02020603050405020304" pitchFamily="18" charset="0"/>
              </a:rPr>
              <a:t>Ekip sürekli olarak işlerin nasıl gittiğini araştırır ve mantıklı görünmeyen öğeleri gözden geçirir.</a:t>
            </a:r>
          </a:p>
          <a:p>
            <a:endParaRPr lang="tr-T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idx="4294967295"/>
          </p:nvPr>
        </p:nvSpPr>
        <p:spPr>
          <a:xfrm>
            <a:off x="287383" y="167413"/>
            <a:ext cx="5024438" cy="1143000"/>
          </a:xfrm>
        </p:spPr>
        <p:txBody>
          <a:bodyPr>
            <a:normAutofit fontScale="90000"/>
          </a:bodyPr>
          <a:lstStyle/>
          <a:p>
            <a:r>
              <a:rPr lang="tr-TR" b="1" u="sng" dirty="0" smtClean="0">
                <a:solidFill>
                  <a:schemeClr val="tx2"/>
                </a:solidFill>
                <a:latin typeface="Times New Roman" panose="02020603050405020304" pitchFamily="18" charset="0"/>
                <a:cs typeface="Times New Roman" panose="02020603050405020304" pitchFamily="18" charset="0"/>
              </a:rPr>
              <a:t>SCRUM MODELİ</a:t>
            </a:r>
            <a:endParaRPr lang="tr-TR" b="1" u="sng" dirty="0">
              <a:solidFill>
                <a:schemeClr val="tx2"/>
              </a:solidFill>
              <a:latin typeface="Times New Roman" panose="02020603050405020304" pitchFamily="18" charset="0"/>
              <a:cs typeface="Times New Roman" panose="02020603050405020304" pitchFamily="18" charset="0"/>
            </a:endParaRPr>
          </a:p>
        </p:txBody>
      </p:sp>
      <p:sp>
        <p:nvSpPr>
          <p:cNvPr id="5" name="4 İçerik Yer Tutucusu"/>
          <p:cNvSpPr>
            <a:spLocks noGrp="1"/>
          </p:cNvSpPr>
          <p:nvPr>
            <p:ph idx="4294967295"/>
          </p:nvPr>
        </p:nvSpPr>
        <p:spPr>
          <a:xfrm>
            <a:off x="353264" y="2011681"/>
            <a:ext cx="9917113" cy="4493532"/>
          </a:xfrm>
        </p:spPr>
        <p:txBody>
          <a:bodyPr>
            <a:normAutofit/>
          </a:bodyPr>
          <a:lstStyle/>
          <a:p>
            <a:endParaRPr lang="tr-TR" sz="2400" dirty="0"/>
          </a:p>
          <a:p>
            <a:r>
              <a:rPr lang="tr-TR" sz="2400" dirty="0">
                <a:latin typeface="Times New Roman" panose="02020603050405020304" pitchFamily="18" charset="0"/>
                <a:cs typeface="Times New Roman" panose="02020603050405020304" pitchFamily="18" charset="0"/>
              </a:rPr>
              <a:t>Müşteriden ve son kullanıcıdan gelen gereksinimleri içerir.</a:t>
            </a:r>
          </a:p>
          <a:p>
            <a:r>
              <a:rPr lang="tr-TR" sz="2400" dirty="0" smtClean="0">
                <a:latin typeface="Times New Roman" panose="02020603050405020304" pitchFamily="18" charset="0"/>
                <a:cs typeface="Times New Roman" panose="02020603050405020304" pitchFamily="18" charset="0"/>
              </a:rPr>
              <a:t>"</a:t>
            </a:r>
            <a:r>
              <a:rPr lang="tr-TR" sz="2400" dirty="0">
                <a:latin typeface="Times New Roman" panose="02020603050405020304" pitchFamily="18" charset="0"/>
                <a:cs typeface="Times New Roman" panose="02020603050405020304" pitchFamily="18" charset="0"/>
              </a:rPr>
              <a:t>Ne yapacağız" sorusunun yanıtını içerir.</a:t>
            </a:r>
          </a:p>
          <a:p>
            <a:r>
              <a:rPr lang="tr-TR" sz="2400" dirty="0" smtClean="0">
                <a:latin typeface="Times New Roman" panose="02020603050405020304" pitchFamily="18" charset="0"/>
                <a:cs typeface="Times New Roman" panose="02020603050405020304" pitchFamily="18" charset="0"/>
              </a:rPr>
              <a:t>Herkese </a:t>
            </a:r>
            <a:r>
              <a:rPr lang="tr-TR" sz="2400" dirty="0">
                <a:latin typeface="Times New Roman" panose="02020603050405020304" pitchFamily="18" charset="0"/>
                <a:cs typeface="Times New Roman" panose="02020603050405020304" pitchFamily="18" charset="0"/>
              </a:rPr>
              <a:t>açık ve herkes tarafından müdahale edilebilir.</a:t>
            </a:r>
          </a:p>
          <a:p>
            <a:r>
              <a:rPr lang="tr-TR" sz="2400" dirty="0" smtClean="0">
                <a:latin typeface="Times New Roman" panose="02020603050405020304" pitchFamily="18" charset="0"/>
                <a:cs typeface="Times New Roman" panose="02020603050405020304" pitchFamily="18" charset="0"/>
              </a:rPr>
              <a:t>Risk</a:t>
            </a:r>
            <a:r>
              <a:rPr lang="tr-TR" sz="2400" dirty="0">
                <a:latin typeface="Times New Roman" panose="02020603050405020304" pitchFamily="18" charset="0"/>
                <a:cs typeface="Times New Roman" panose="02020603050405020304" pitchFamily="18" charset="0"/>
              </a:rPr>
              <a:t>, iş değeri, zaman gibi kavramlara göre ürün sahibi tarafından sıralandırılır.</a:t>
            </a:r>
          </a:p>
          <a:p>
            <a:pPr>
              <a:buNone/>
            </a:pPr>
            <a:endParaRPr lang="tr-TR"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stretch>
            <a:fillRect/>
          </a:stretch>
        </p:blipFill>
        <p:spPr bwMode="auto">
          <a:xfrm>
            <a:off x="5536173" y="836414"/>
            <a:ext cx="5606444" cy="1554088"/>
          </a:xfrm>
          <a:prstGeom prst="rect">
            <a:avLst/>
          </a:prstGeom>
          <a:noFill/>
          <a:ln w="9525">
            <a:noFill/>
            <a:miter lim="800000"/>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scrumdegerleri.PNG"/>
          <p:cNvPicPr>
            <a:picLocks noGrp="1" noChangeAspect="1"/>
          </p:cNvPicPr>
          <p:nvPr>
            <p:ph idx="4294967295"/>
          </p:nvPr>
        </p:nvPicPr>
        <p:blipFill>
          <a:blip r:embed="rId2"/>
          <a:stretch>
            <a:fillRect/>
          </a:stretch>
        </p:blipFill>
        <p:spPr>
          <a:xfrm>
            <a:off x="2304325" y="434658"/>
            <a:ext cx="8032750" cy="5581650"/>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idx="4294967295"/>
          </p:nvPr>
        </p:nvSpPr>
        <p:spPr>
          <a:xfrm>
            <a:off x="365760" y="339861"/>
            <a:ext cx="7197634" cy="1143000"/>
          </a:xfrm>
        </p:spPr>
        <p:txBody>
          <a:bodyPr>
            <a:normAutofit/>
          </a:bodyPr>
          <a:lstStyle/>
          <a:p>
            <a:r>
              <a:rPr lang="tr-TR" b="1" u="sng" dirty="0" smtClean="0">
                <a:solidFill>
                  <a:schemeClr val="tx2"/>
                </a:solidFill>
                <a:latin typeface="Times New Roman" panose="02020603050405020304" pitchFamily="18" charset="0"/>
                <a:cs typeface="Times New Roman" panose="02020603050405020304" pitchFamily="18" charset="0"/>
              </a:rPr>
              <a:t>SCRUM DEĞERLERİ</a:t>
            </a:r>
            <a:endParaRPr lang="tr-TR" b="1" u="sng" dirty="0">
              <a:solidFill>
                <a:schemeClr val="tx2"/>
              </a:solidFill>
              <a:latin typeface="Times New Roman" panose="02020603050405020304" pitchFamily="18" charset="0"/>
              <a:cs typeface="Times New Roman" panose="02020603050405020304" pitchFamily="18" charset="0"/>
            </a:endParaRPr>
          </a:p>
        </p:txBody>
      </p:sp>
      <p:sp>
        <p:nvSpPr>
          <p:cNvPr id="5" name="4 İçerik Yer Tutucusu"/>
          <p:cNvSpPr>
            <a:spLocks noGrp="1"/>
          </p:cNvSpPr>
          <p:nvPr>
            <p:ph idx="4294967295"/>
          </p:nvPr>
        </p:nvSpPr>
        <p:spPr>
          <a:xfrm>
            <a:off x="365760" y="1704477"/>
            <a:ext cx="11421291" cy="4525962"/>
          </a:xfrm>
        </p:spPr>
        <p:txBody>
          <a:bodyPr>
            <a:normAutofit/>
          </a:bodyPr>
          <a:lstStyle/>
          <a:p>
            <a:pPr>
              <a:buNone/>
            </a:pPr>
            <a:r>
              <a:rPr lang="tr-TR" dirty="0" smtClean="0"/>
              <a:t>  </a:t>
            </a:r>
            <a:r>
              <a:rPr lang="tr-TR" sz="2400" dirty="0" smtClean="0">
                <a:latin typeface="Times New Roman" panose="02020603050405020304" pitchFamily="18" charset="0"/>
                <a:cs typeface="Times New Roman" panose="02020603050405020304" pitchFamily="18" charset="0"/>
              </a:rPr>
              <a:t>Scrum aşağıdaki değerler üzerine kurulmuştur. Bunların olmadığı bir ortamda uygulanamaz.</a:t>
            </a:r>
          </a:p>
          <a:p>
            <a:r>
              <a:rPr lang="tr-TR" sz="2400" b="1" dirty="0" smtClean="0">
                <a:latin typeface="Times New Roman" panose="02020603050405020304" pitchFamily="18" charset="0"/>
                <a:cs typeface="Times New Roman" panose="02020603050405020304" pitchFamily="18" charset="0"/>
              </a:rPr>
              <a:t>Taahhüt (Commitment): </a:t>
            </a:r>
            <a:r>
              <a:rPr lang="tr-TR" sz="2400" dirty="0" smtClean="0">
                <a:latin typeface="Times New Roman" panose="02020603050405020304" pitchFamily="18" charset="0"/>
                <a:cs typeface="Times New Roman" panose="02020603050405020304" pitchFamily="18" charset="0"/>
              </a:rPr>
              <a:t>Ekip üyeleri kişisel olarak ekip hedeflerine ulaşmayı taahhüt eder</a:t>
            </a:r>
          </a:p>
          <a:p>
            <a:r>
              <a:rPr lang="tr-TR" sz="2400" b="1" dirty="0" smtClean="0">
                <a:latin typeface="Times New Roman" panose="02020603050405020304" pitchFamily="18" charset="0"/>
                <a:cs typeface="Times New Roman" panose="02020603050405020304" pitchFamily="18" charset="0"/>
              </a:rPr>
              <a:t>Cesaret (Courage):</a:t>
            </a:r>
            <a:r>
              <a:rPr lang="tr-TR" sz="2400" dirty="0" smtClean="0">
                <a:latin typeface="Times New Roman" panose="02020603050405020304" pitchFamily="18" charset="0"/>
                <a:cs typeface="Times New Roman" panose="02020603050405020304" pitchFamily="18" charset="0"/>
              </a:rPr>
              <a:t> Ekip üyeleri doğru olanı yapar ve zorlu sorunlar üzerinde çalışır.</a:t>
            </a:r>
          </a:p>
          <a:p>
            <a:r>
              <a:rPr lang="tr-TR" sz="2400" b="1" dirty="0" smtClean="0">
                <a:latin typeface="Times New Roman" panose="02020603050405020304" pitchFamily="18" charset="0"/>
                <a:cs typeface="Times New Roman" panose="02020603050405020304" pitchFamily="18" charset="0"/>
              </a:rPr>
              <a:t>Odaklanma (Focus):</a:t>
            </a:r>
            <a:r>
              <a:rPr lang="tr-TR" sz="2400" dirty="0" smtClean="0">
                <a:latin typeface="Times New Roman" panose="02020603050405020304" pitchFamily="18" charset="0"/>
                <a:cs typeface="Times New Roman" panose="02020603050405020304" pitchFamily="18" charset="0"/>
              </a:rPr>
              <a:t> Sprint için belirlenen işe ve takımın hedeflerine odaklanılır.</a:t>
            </a:r>
          </a:p>
          <a:p>
            <a:r>
              <a:rPr lang="tr-TR" sz="2400" b="1" dirty="0" smtClean="0">
                <a:latin typeface="Times New Roman" panose="02020603050405020304" pitchFamily="18" charset="0"/>
                <a:cs typeface="Times New Roman" panose="02020603050405020304" pitchFamily="18" charset="0"/>
              </a:rPr>
              <a:t>Açıklık (Openness):</a:t>
            </a:r>
            <a:r>
              <a:rPr lang="tr-TR" sz="2400" dirty="0" smtClean="0">
                <a:latin typeface="Times New Roman" panose="02020603050405020304" pitchFamily="18" charset="0"/>
                <a:cs typeface="Times New Roman" panose="02020603050405020304" pitchFamily="18" charset="0"/>
              </a:rPr>
              <a:t> Ekip üyeleri ve paydaşlar, ekibin karşılaştığı tüm işler ve zorluklar konusunda açıktır.</a:t>
            </a:r>
          </a:p>
          <a:p>
            <a:r>
              <a:rPr lang="tr-TR" sz="2400" b="1" dirty="0" smtClean="0">
                <a:latin typeface="Times New Roman" panose="02020603050405020304" pitchFamily="18" charset="0"/>
                <a:cs typeface="Times New Roman" panose="02020603050405020304" pitchFamily="18" charset="0"/>
              </a:rPr>
              <a:t>Saygı (Respect): </a:t>
            </a:r>
            <a:r>
              <a:rPr lang="tr-TR" sz="2400" dirty="0" smtClean="0">
                <a:latin typeface="Times New Roman" panose="02020603050405020304" pitchFamily="18" charset="0"/>
                <a:cs typeface="Times New Roman" panose="02020603050405020304" pitchFamily="18" charset="0"/>
              </a:rPr>
              <a:t>Ekip üyeleri, yetenekli ve bağımsız olmak için birbirlerine saygı duyarlar.</a:t>
            </a:r>
          </a:p>
          <a:p>
            <a:endParaRPr lang="tr-T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9100"/>
            <a:ext cx="10058400" cy="1450975"/>
          </a:xfrm>
        </p:spPr>
        <p:txBody>
          <a:bodyPr>
            <a:normAutofit/>
          </a:bodyPr>
          <a:lstStyle/>
          <a:p>
            <a:r>
              <a:rPr lang="tr-TR" sz="6600" b="1" smtClean="0">
                <a:latin typeface="Times New Roman" panose="02020603050405020304" pitchFamily="18" charset="0"/>
                <a:cs typeface="Times New Roman" panose="02020603050405020304" pitchFamily="18" charset="0"/>
              </a:rPr>
              <a:t>Çevik Yazılım</a:t>
            </a:r>
            <a:endParaRPr lang="tr-TR" sz="66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0" y="1870075"/>
            <a:ext cx="5838825" cy="4448175"/>
          </a:xfrm>
        </p:spPr>
        <p:txBody>
          <a:bodyPr>
            <a:noAutofit/>
          </a:bodyPr>
          <a:lstStyle/>
          <a:p>
            <a:pPr>
              <a:buFont typeface="Wingdings" panose="05000000000000000000" pitchFamily="2" charset="2"/>
              <a:buChar char="Ø"/>
            </a:pPr>
            <a:r>
              <a:rPr lang="tr-TR" sz="2800" dirty="0" smtClean="0">
                <a:latin typeface="Times New Roman" panose="02020603050405020304" pitchFamily="18" charset="0"/>
                <a:cs typeface="Times New Roman" panose="02020603050405020304" pitchFamily="18" charset="0"/>
              </a:rPr>
              <a:t>Yazılım projelerinde kullanılan bir iskelet yapı olarak tanımlanabilir.</a:t>
            </a:r>
          </a:p>
          <a:p>
            <a:pPr>
              <a:buFont typeface="Wingdings" panose="05000000000000000000" pitchFamily="2" charset="2"/>
              <a:buChar char="Ø"/>
            </a:pPr>
            <a:r>
              <a:rPr lang="tr-TR" sz="2800" dirty="0" smtClean="0">
                <a:latin typeface="Times New Roman" panose="02020603050405020304" pitchFamily="18" charset="0"/>
                <a:cs typeface="Times New Roman" panose="02020603050405020304" pitchFamily="18" charset="0"/>
              </a:rPr>
              <a:t>Riskleri minimize etmek için </a:t>
            </a:r>
            <a:r>
              <a:rPr lang="tr-TR" sz="2800" b="1" dirty="0" smtClean="0">
                <a:latin typeface="Times New Roman" panose="02020603050405020304" pitchFamily="18" charset="0"/>
                <a:cs typeface="Times New Roman" panose="02020603050405020304" pitchFamily="18" charset="0"/>
              </a:rPr>
              <a:t>bir hafta ile bir ay</a:t>
            </a:r>
            <a:r>
              <a:rPr lang="tr-TR" sz="2800" dirty="0" smtClean="0">
                <a:latin typeface="Times New Roman" panose="02020603050405020304" pitchFamily="18" charset="0"/>
                <a:cs typeface="Times New Roman" panose="02020603050405020304" pitchFamily="18" charset="0"/>
              </a:rPr>
              <a:t> arasındaki tanımlanan zaman dilimleme </a:t>
            </a:r>
            <a:r>
              <a:rPr lang="tr-TR" sz="2800" b="1" dirty="0" smtClean="0">
                <a:latin typeface="Times New Roman" panose="02020603050405020304" pitchFamily="18" charset="0"/>
                <a:cs typeface="Times New Roman" panose="02020603050405020304" pitchFamily="18" charset="0"/>
              </a:rPr>
              <a:t>(time-boxing) </a:t>
            </a:r>
            <a:r>
              <a:rPr lang="tr-TR" sz="2800" dirty="0" smtClean="0">
                <a:latin typeface="Times New Roman" panose="02020603050405020304" pitchFamily="18" charset="0"/>
                <a:cs typeface="Times New Roman" panose="02020603050405020304" pitchFamily="18" charset="0"/>
              </a:rPr>
              <a:t>tekniğini kullanır. Her time- boxing işleminin sonunda çalışan bir ürün ortaya koymayı hedefler.</a:t>
            </a:r>
          </a:p>
          <a:p>
            <a:endParaRPr lang="tr-TR" sz="2400" dirty="0" smtClean="0">
              <a:latin typeface="Times New Roman" panose="02020603050405020304" pitchFamily="18" charset="0"/>
              <a:cs typeface="Times New Roman" panose="02020603050405020304" pitchFamily="18" charset="0"/>
            </a:endParaRPr>
          </a:p>
          <a:p>
            <a:endParaRPr lang="tr-TR" sz="2400"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3939" y="1869828"/>
            <a:ext cx="5849815" cy="4249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3877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idx="4294967295"/>
          </p:nvPr>
        </p:nvSpPr>
        <p:spPr>
          <a:xfrm>
            <a:off x="339634" y="183787"/>
            <a:ext cx="4951413" cy="1143000"/>
          </a:xfrm>
        </p:spPr>
        <p:txBody>
          <a:bodyPr>
            <a:normAutofit fontScale="90000"/>
          </a:bodyPr>
          <a:lstStyle/>
          <a:p>
            <a:r>
              <a:rPr lang="tr-TR" b="1" u="sng" dirty="0" smtClean="0">
                <a:solidFill>
                  <a:schemeClr val="tx2"/>
                </a:solidFill>
                <a:latin typeface="Times New Roman" panose="02020603050405020304" pitchFamily="18" charset="0"/>
                <a:cs typeface="Times New Roman" panose="02020603050405020304" pitchFamily="18" charset="0"/>
              </a:rPr>
              <a:t>SCRUM İLKELERİ</a:t>
            </a:r>
            <a:endParaRPr lang="tr-TR" b="1" u="sng" dirty="0">
              <a:solidFill>
                <a:schemeClr val="tx2"/>
              </a:solidFill>
              <a:latin typeface="Times New Roman" panose="02020603050405020304" pitchFamily="18" charset="0"/>
              <a:cs typeface="Times New Roman" panose="02020603050405020304" pitchFamily="18" charset="0"/>
            </a:endParaRPr>
          </a:p>
        </p:txBody>
      </p:sp>
      <p:sp>
        <p:nvSpPr>
          <p:cNvPr id="3" name="2 İçerik Yer Tutucusu"/>
          <p:cNvSpPr>
            <a:spLocks noGrp="1"/>
          </p:cNvSpPr>
          <p:nvPr>
            <p:ph idx="4294967295"/>
          </p:nvPr>
        </p:nvSpPr>
        <p:spPr>
          <a:xfrm>
            <a:off x="339634" y="1562100"/>
            <a:ext cx="11287125" cy="5295900"/>
          </a:xfrm>
        </p:spPr>
        <p:txBody>
          <a:bodyPr>
            <a:normAutofit/>
          </a:bodyPr>
          <a:lstStyle/>
          <a:p>
            <a:r>
              <a:rPr lang="tr-TR" dirty="0" smtClean="0">
                <a:latin typeface="Times New Roman" panose="02020603050405020304" pitchFamily="18" charset="0"/>
                <a:cs typeface="Times New Roman" panose="02020603050405020304" pitchFamily="18" charset="0"/>
              </a:rPr>
              <a:t>1-Çalışan yazılımların erken ve sürekli teslimi yoluyla müşteri memnuniyetinin sağlanması</a:t>
            </a:r>
          </a:p>
          <a:p>
            <a:r>
              <a:rPr lang="tr-TR" dirty="0" smtClean="0">
                <a:latin typeface="Times New Roman" panose="02020603050405020304" pitchFamily="18" charset="0"/>
                <a:cs typeface="Times New Roman" panose="02020603050405020304" pitchFamily="18" charset="0"/>
              </a:rPr>
              <a:t>2-Geliştirmenin sonlarında bile olsa, değişen gereksinimlerin memnuniyetle karşılanması</a:t>
            </a:r>
          </a:p>
          <a:p>
            <a:r>
              <a:rPr lang="tr-TR" dirty="0" smtClean="0">
                <a:latin typeface="Times New Roman" panose="02020603050405020304" pitchFamily="18" charset="0"/>
                <a:cs typeface="Times New Roman" panose="02020603050405020304" pitchFamily="18" charset="0"/>
              </a:rPr>
              <a:t>3-Sık aralıklar(bu aralıklara sprint denir) ile (ideali iki ila 4 hafta arası) çalışan bir yazılımın müşteriye sunulması</a:t>
            </a:r>
          </a:p>
          <a:p>
            <a:r>
              <a:rPr lang="tr-TR" dirty="0" smtClean="0">
                <a:latin typeface="Times New Roman" panose="02020603050405020304" pitchFamily="18" charset="0"/>
                <a:cs typeface="Times New Roman" panose="02020603050405020304" pitchFamily="18" charset="0"/>
              </a:rPr>
              <a:t>4-Sprint sonlarında, ekibin nasıl daha verimli çalışabileceği üzerine değerlendirmeler yaptığı ve buna göre sonraki sprintler için davranışlarını şekillendirmeyi hedeflediği Retrospective toplantılarının yapılması</a:t>
            </a:r>
          </a:p>
          <a:p>
            <a:r>
              <a:rPr lang="tr-TR" dirty="0" smtClean="0">
                <a:latin typeface="Times New Roman" panose="02020603050405020304" pitchFamily="18" charset="0"/>
                <a:cs typeface="Times New Roman" panose="02020603050405020304" pitchFamily="18" charset="0"/>
              </a:rPr>
              <a:t>5-Ekip içi dayanışmanın, güven ve destek ortamının sağlanarak ekibin motivasyonunun ve çalışma ortamında ihtiyaç duyulan materyallerin sağlanması (Scrum Master seçilen bir ekip arkadaşı materyallerin temin edilmesinden sorumlu olabilir.)</a:t>
            </a:r>
            <a:endParaRPr lang="tr-T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587829" y="757056"/>
            <a:ext cx="10842625" cy="5878512"/>
          </a:xfrm>
        </p:spPr>
        <p:txBody>
          <a:bodyPr>
            <a:normAutofit/>
          </a:bodyPr>
          <a:lstStyle/>
          <a:p>
            <a:r>
              <a:rPr lang="tr-TR" dirty="0" smtClean="0">
                <a:latin typeface="Times New Roman" panose="02020603050405020304" pitchFamily="18" charset="0"/>
                <a:cs typeface="Times New Roman" panose="02020603050405020304" pitchFamily="18" charset="0"/>
              </a:rPr>
              <a:t>6-Maksimum verim için bilgi alışverişlerinin </a:t>
            </a:r>
            <a:r>
              <a:rPr lang="tr-TR" b="1" dirty="0" smtClean="0">
                <a:latin typeface="Times New Roman" panose="02020603050405020304" pitchFamily="18" charset="0"/>
                <a:cs typeface="Times New Roman" panose="02020603050405020304" pitchFamily="18" charset="0"/>
              </a:rPr>
              <a:t>yüzyüze iletişim </a:t>
            </a:r>
            <a:r>
              <a:rPr lang="tr-TR" dirty="0" smtClean="0">
                <a:latin typeface="Times New Roman" panose="02020603050405020304" pitchFamily="18" charset="0"/>
                <a:cs typeface="Times New Roman" panose="02020603050405020304" pitchFamily="18" charset="0"/>
              </a:rPr>
              <a:t>yoluyla sağlanması</a:t>
            </a:r>
          </a:p>
          <a:p>
            <a:r>
              <a:rPr lang="tr-TR" dirty="0" smtClean="0">
                <a:latin typeface="Times New Roman" panose="02020603050405020304" pitchFamily="18" charset="0"/>
                <a:cs typeface="Times New Roman" panose="02020603050405020304" pitchFamily="18" charset="0"/>
              </a:rPr>
              <a:t>7-Sprint sonlarında çalışan yazılımın müşteriye sunulması prensibi ile, ilk sprintten itibaren </a:t>
            </a:r>
            <a:r>
              <a:rPr lang="tr-TR" b="1" dirty="0" smtClean="0">
                <a:latin typeface="Times New Roman" panose="02020603050405020304" pitchFamily="18" charset="0"/>
                <a:cs typeface="Times New Roman" panose="02020603050405020304" pitchFamily="18" charset="0"/>
              </a:rPr>
              <a:t>çalışan bir yazılımın </a:t>
            </a:r>
            <a:r>
              <a:rPr lang="tr-TR" dirty="0" smtClean="0">
                <a:latin typeface="Times New Roman" panose="02020603050405020304" pitchFamily="18" charset="0"/>
                <a:cs typeface="Times New Roman" panose="02020603050405020304" pitchFamily="18" charset="0"/>
              </a:rPr>
              <a:t>olması</a:t>
            </a:r>
          </a:p>
          <a:p>
            <a:r>
              <a:rPr lang="tr-TR" dirty="0" smtClean="0">
                <a:latin typeface="Times New Roman" panose="02020603050405020304" pitchFamily="18" charset="0"/>
                <a:cs typeface="Times New Roman" panose="02020603050405020304" pitchFamily="18" charset="0"/>
              </a:rPr>
              <a:t>8-Sürdürülebilir geliştirmenin, </a:t>
            </a:r>
            <a:r>
              <a:rPr lang="tr-TR" b="1" dirty="0" smtClean="0">
                <a:latin typeface="Times New Roman" panose="02020603050405020304" pitchFamily="18" charset="0"/>
                <a:cs typeface="Times New Roman" panose="02020603050405020304" pitchFamily="18" charset="0"/>
              </a:rPr>
              <a:t>proje sponsorları ve kullanıcıların sabit bir hızda çalışmaya devam etmeleri </a:t>
            </a:r>
            <a:r>
              <a:rPr lang="tr-TR" dirty="0" smtClean="0">
                <a:latin typeface="Times New Roman" panose="02020603050405020304" pitchFamily="18" charset="0"/>
                <a:cs typeface="Times New Roman" panose="02020603050405020304" pitchFamily="18" charset="0"/>
              </a:rPr>
              <a:t>ile sağlanması</a:t>
            </a:r>
          </a:p>
          <a:p>
            <a:r>
              <a:rPr lang="tr-TR" dirty="0" smtClean="0">
                <a:latin typeface="Times New Roman" panose="02020603050405020304" pitchFamily="18" charset="0"/>
                <a:cs typeface="Times New Roman" panose="02020603050405020304" pitchFamily="18" charset="0"/>
              </a:rPr>
              <a:t>9-Sağlam bir </a:t>
            </a:r>
            <a:r>
              <a:rPr lang="tr-TR" b="1" dirty="0" smtClean="0">
                <a:latin typeface="Times New Roman" panose="02020603050405020304" pitchFamily="18" charset="0"/>
                <a:cs typeface="Times New Roman" panose="02020603050405020304" pitchFamily="18" charset="0"/>
              </a:rPr>
              <a:t>mimari ve süreç tasarımına </a:t>
            </a:r>
            <a:r>
              <a:rPr lang="tr-TR" dirty="0" smtClean="0">
                <a:latin typeface="Times New Roman" panose="02020603050405020304" pitchFamily="18" charset="0"/>
                <a:cs typeface="Times New Roman" panose="02020603050405020304" pitchFamily="18" charset="0"/>
              </a:rPr>
              <a:t>özen gösterilmesi</a:t>
            </a:r>
          </a:p>
          <a:p>
            <a:r>
              <a:rPr lang="tr-TR" dirty="0" smtClean="0">
                <a:latin typeface="Times New Roman" panose="02020603050405020304" pitchFamily="18" charset="0"/>
                <a:cs typeface="Times New Roman" panose="02020603050405020304" pitchFamily="18" charset="0"/>
              </a:rPr>
              <a:t>10-Müşterinin bu ürünü istemesindeki temel ihtiyaca hizmet etmeyen işlerin yapılmaması, </a:t>
            </a:r>
            <a:r>
              <a:rPr lang="tr-TR" b="1" dirty="0" smtClean="0">
                <a:latin typeface="Times New Roman" panose="02020603050405020304" pitchFamily="18" charset="0"/>
                <a:cs typeface="Times New Roman" panose="02020603050405020304" pitchFamily="18" charset="0"/>
              </a:rPr>
              <a:t>sadelik ilkesi </a:t>
            </a:r>
            <a:r>
              <a:rPr lang="tr-TR" dirty="0" smtClean="0">
                <a:latin typeface="Times New Roman" panose="02020603050405020304" pitchFamily="18" charset="0"/>
                <a:cs typeface="Times New Roman" panose="02020603050405020304" pitchFamily="18" charset="0"/>
              </a:rPr>
              <a:t>ile temel ihtiyaca odaklanılarak işlerin bölünmesi</a:t>
            </a:r>
          </a:p>
          <a:p>
            <a:r>
              <a:rPr lang="tr-TR" dirty="0" smtClean="0">
                <a:latin typeface="Times New Roman" panose="02020603050405020304" pitchFamily="18" charset="0"/>
                <a:cs typeface="Times New Roman" panose="02020603050405020304" pitchFamily="18" charset="0"/>
              </a:rPr>
              <a:t>11-“En iyi mimariler, gereksinimler ve tasarımlar, kendi kendini organize edebilen ekipler ile ortaya çıkar.”</a:t>
            </a:r>
          </a:p>
          <a:p>
            <a:r>
              <a:rPr lang="tr-TR" dirty="0" smtClean="0">
                <a:latin typeface="Times New Roman" panose="02020603050405020304" pitchFamily="18" charset="0"/>
                <a:cs typeface="Times New Roman" panose="02020603050405020304" pitchFamily="18" charset="0"/>
              </a:rPr>
              <a:t>12-İş süreci sahibi (Product Owner), iş analistleri ve yazılımcıların her gün fiziksel olarak bir arada bulundukları bir ortamda çalışması</a:t>
            </a:r>
          </a:p>
          <a:p>
            <a:endParaRPr lang="tr-T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 Resim" descr="1_sdNtohGzcW9pPT5utWEmOA.jpeg"/>
          <p:cNvPicPr>
            <a:picLocks noChangeAspect="1"/>
          </p:cNvPicPr>
          <p:nvPr/>
        </p:nvPicPr>
        <p:blipFill>
          <a:blip r:embed="rId2"/>
          <a:stretch>
            <a:fillRect/>
          </a:stretch>
        </p:blipFill>
        <p:spPr>
          <a:xfrm>
            <a:off x="4765403" y="1"/>
            <a:ext cx="7426597" cy="6335484"/>
          </a:xfrm>
          <a:prstGeom prst="rect">
            <a:avLst/>
          </a:prstGeom>
        </p:spPr>
      </p:pic>
      <p:sp>
        <p:nvSpPr>
          <p:cNvPr id="6" name="5 İçerik Yer Tutucusu"/>
          <p:cNvSpPr>
            <a:spLocks noGrp="1"/>
          </p:cNvSpPr>
          <p:nvPr>
            <p:ph idx="4294967295"/>
          </p:nvPr>
        </p:nvSpPr>
        <p:spPr>
          <a:xfrm>
            <a:off x="561703" y="1514473"/>
            <a:ext cx="4203700" cy="4286250"/>
          </a:xfrm>
        </p:spPr>
        <p:txBody>
          <a:bodyPr>
            <a:normAutofit/>
          </a:bodyPr>
          <a:lstStyle/>
          <a:p>
            <a:r>
              <a:rPr lang="tr-TR" sz="3600" b="1" dirty="0" smtClean="0">
                <a:latin typeface="Times New Roman" panose="02020603050405020304" pitchFamily="18" charset="0"/>
                <a:cs typeface="Times New Roman" panose="02020603050405020304" pitchFamily="18" charset="0"/>
              </a:rPr>
              <a:t>Scrum Takımı</a:t>
            </a:r>
            <a:r>
              <a:rPr lang="tr-TR" sz="3600" dirty="0" smtClean="0">
                <a:latin typeface="Times New Roman" panose="02020603050405020304" pitchFamily="18" charset="0"/>
                <a:cs typeface="Times New Roman" panose="02020603050405020304" pitchFamily="18" charset="0"/>
              </a:rPr>
              <a:t>, fikirleri ürünlere dönüştürebilen kişilerden oluşur.</a:t>
            </a:r>
          </a:p>
          <a:p>
            <a:endParaRPr lang="tr-T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410308" y="301015"/>
            <a:ext cx="6270170" cy="6257925"/>
          </a:xfrm>
        </p:spPr>
        <p:txBody>
          <a:bodyPr>
            <a:normAutofit/>
          </a:bodyPr>
          <a:lstStyle/>
          <a:p>
            <a:r>
              <a:rPr lang="tr-TR" sz="2800" b="1" dirty="0" smtClean="0">
                <a:latin typeface="Times New Roman" panose="02020603050405020304" pitchFamily="18" charset="0"/>
                <a:cs typeface="Times New Roman" panose="02020603050405020304" pitchFamily="18" charset="0"/>
              </a:rPr>
              <a:t>Ürün Sahibi </a:t>
            </a:r>
            <a:r>
              <a:rPr lang="tr-TR" sz="2800" dirty="0" smtClean="0">
                <a:latin typeface="Times New Roman" panose="02020603050405020304" pitchFamily="18" charset="0"/>
                <a:cs typeface="Times New Roman" panose="02020603050405020304" pitchFamily="18" charset="0"/>
              </a:rPr>
              <a:t>(Product Owner) fikirleri toplar, değerlendirir ve potansiyel değeri olanları Geliştirme Takımına getirir.</a:t>
            </a:r>
          </a:p>
          <a:p>
            <a:r>
              <a:rPr lang="tr-TR" sz="2800" b="1" dirty="0" smtClean="0">
                <a:latin typeface="Times New Roman" panose="02020603050405020304" pitchFamily="18" charset="0"/>
                <a:cs typeface="Times New Roman" panose="02020603050405020304" pitchFamily="18" charset="0"/>
              </a:rPr>
              <a:t>Scrum Master</a:t>
            </a:r>
            <a:r>
              <a:rPr lang="tr-TR" sz="2800" dirty="0" smtClean="0">
                <a:latin typeface="Times New Roman" panose="02020603050405020304" pitchFamily="18" charset="0"/>
                <a:cs typeface="Times New Roman" panose="02020603050405020304" pitchFamily="18" charset="0"/>
              </a:rPr>
              <a:t>, Scrum kuralları, teorileri ve uygulamaları hakkında bilgi sahibidir ve bu kuralları bir Scrum Takımında uygulamaktan sorumlu kişidir.</a:t>
            </a:r>
          </a:p>
          <a:p>
            <a:r>
              <a:rPr lang="tr-TR" sz="2800" b="1" dirty="0" smtClean="0">
                <a:latin typeface="Times New Roman" panose="02020603050405020304" pitchFamily="18" charset="0"/>
                <a:cs typeface="Times New Roman" panose="02020603050405020304" pitchFamily="18" charset="0"/>
              </a:rPr>
              <a:t>Geliştirme Takımı </a:t>
            </a:r>
            <a:r>
              <a:rPr lang="tr-TR" sz="2800" dirty="0" smtClean="0">
                <a:latin typeface="Times New Roman" panose="02020603050405020304" pitchFamily="18" charset="0"/>
                <a:cs typeface="Times New Roman" panose="02020603050405020304" pitchFamily="18" charset="0"/>
              </a:rPr>
              <a:t>(Development Team), Bir Sprint’e alınan bütün işleri tamamlayacak özelliklere sahip kişilerdir. Sprint backlogu oluştururlar. Kendi kendini yönetir. İşin verilmesini beklemezler, işi kendileri alır ve geliştirirler.</a:t>
            </a:r>
          </a:p>
          <a:p>
            <a:endParaRPr lang="tr-TR" dirty="0"/>
          </a:p>
        </p:txBody>
      </p:sp>
      <p:pic>
        <p:nvPicPr>
          <p:cNvPr id="4" name="Picture 2" descr="C:\Users\HP\Desktop\WhatsApp Image 2022-05-15 at 10.07.18-.jpeg"/>
          <p:cNvPicPr>
            <a:picLocks noChangeAspect="1" noChangeArrowheads="1"/>
          </p:cNvPicPr>
          <p:nvPr/>
        </p:nvPicPr>
        <p:blipFill>
          <a:blip r:embed="rId2"/>
          <a:stretch>
            <a:fillRect/>
          </a:stretch>
        </p:blipFill>
        <p:spPr bwMode="auto">
          <a:xfrm>
            <a:off x="6541476" y="0"/>
            <a:ext cx="5650523" cy="634854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idx="4294967295"/>
          </p:nvPr>
        </p:nvSpPr>
        <p:spPr>
          <a:xfrm>
            <a:off x="365760" y="274638"/>
            <a:ext cx="3044825" cy="939800"/>
          </a:xfrm>
        </p:spPr>
        <p:txBody>
          <a:bodyPr/>
          <a:lstStyle/>
          <a:p>
            <a:r>
              <a:rPr lang="tr-TR" b="1" u="sng" dirty="0" smtClean="0">
                <a:solidFill>
                  <a:schemeClr val="tx2"/>
                </a:solidFill>
                <a:latin typeface="Times New Roman" panose="02020603050405020304" pitchFamily="18" charset="0"/>
                <a:cs typeface="Times New Roman" panose="02020603050405020304" pitchFamily="18" charset="0"/>
              </a:rPr>
              <a:t>SPRİNT</a:t>
            </a:r>
            <a:endParaRPr lang="tr-TR" b="1" u="sng" dirty="0">
              <a:solidFill>
                <a:schemeClr val="tx2"/>
              </a:solidFill>
              <a:latin typeface="Times New Roman" panose="02020603050405020304" pitchFamily="18" charset="0"/>
              <a:cs typeface="Times New Roman" panose="02020603050405020304" pitchFamily="18" charset="0"/>
            </a:endParaRPr>
          </a:p>
        </p:txBody>
      </p:sp>
      <p:sp>
        <p:nvSpPr>
          <p:cNvPr id="3" name="2 İçerik Yer Tutucusu"/>
          <p:cNvSpPr>
            <a:spLocks noGrp="1"/>
          </p:cNvSpPr>
          <p:nvPr>
            <p:ph idx="4294967295"/>
          </p:nvPr>
        </p:nvSpPr>
        <p:spPr>
          <a:xfrm>
            <a:off x="365760" y="1214030"/>
            <a:ext cx="5175250" cy="5513387"/>
          </a:xfrm>
        </p:spPr>
        <p:txBody>
          <a:bodyPr>
            <a:normAutofit/>
          </a:bodyPr>
          <a:lstStyle/>
          <a:p>
            <a:pPr>
              <a:buNone/>
            </a:pPr>
            <a:endParaRPr lang="tr-TR" dirty="0" smtClean="0"/>
          </a:p>
          <a:p>
            <a:r>
              <a:rPr lang="tr-TR" sz="2800" dirty="0" smtClean="0">
                <a:latin typeface="Times New Roman" panose="02020603050405020304" pitchFamily="18" charset="0"/>
                <a:cs typeface="Times New Roman" panose="02020603050405020304" pitchFamily="18" charset="0"/>
              </a:rPr>
              <a:t>Sprint, belirli bir işin tamamlandığı ve incelemeye hazır hale getirildiği zaman sınırlamalı bir dönemdir. Sprintler genellikle 2-4 hafta uzunluğundadır, ancak bir hafta kadar kısa olabilir</a:t>
            </a:r>
            <a:r>
              <a:rPr lang="tr-TR" dirty="0" smtClean="0">
                <a:latin typeface="Times New Roman" panose="02020603050405020304" pitchFamily="18" charset="0"/>
                <a:cs typeface="Times New Roman" panose="02020603050405020304" pitchFamily="18" charset="0"/>
              </a:rPr>
              <a:t>.</a:t>
            </a:r>
          </a:p>
          <a:p>
            <a:r>
              <a:rPr lang="tr-TR" sz="2800" dirty="0" smtClean="0">
                <a:latin typeface="Times New Roman" panose="02020603050405020304" pitchFamily="18" charset="0"/>
                <a:cs typeface="Times New Roman" panose="02020603050405020304" pitchFamily="18" charset="0"/>
              </a:rPr>
              <a:t>Sprint'ler biribirini izler. </a:t>
            </a:r>
          </a:p>
          <a:p>
            <a:r>
              <a:rPr lang="tr-TR" sz="2800" dirty="0" smtClean="0">
                <a:latin typeface="Times New Roman" panose="02020603050405020304" pitchFamily="18" charset="0"/>
                <a:cs typeface="Times New Roman" panose="02020603050405020304" pitchFamily="18" charset="0"/>
              </a:rPr>
              <a:t>Bir Sprint'in ardından diğeri başlar.</a:t>
            </a:r>
          </a:p>
          <a:p>
            <a:endParaRPr lang="tr-TR" sz="2800" dirty="0" smtClean="0">
              <a:latin typeface="Times New Roman" panose="02020603050405020304" pitchFamily="18" charset="0"/>
              <a:cs typeface="Times New Roman" panose="02020603050405020304" pitchFamily="18" charset="0"/>
            </a:endParaRPr>
          </a:p>
          <a:p>
            <a:endParaRPr lang="tr-TR" sz="2400" dirty="0" smtClean="0">
              <a:cs typeface="Times New Roman" panose="02020603050405020304" pitchFamily="18" charset="0"/>
            </a:endParaRPr>
          </a:p>
          <a:p>
            <a:endParaRPr lang="tr-TR" dirty="0"/>
          </a:p>
        </p:txBody>
      </p:sp>
      <p:pic>
        <p:nvPicPr>
          <p:cNvPr id="1028" name="Picture 4" descr="C:\Users\HP\Desktop\6-Scrum-Process-Diagram-Freudenberg-2013-p10.png"/>
          <p:cNvPicPr>
            <a:picLocks noChangeAspect="1" noChangeArrowheads="1"/>
          </p:cNvPicPr>
          <p:nvPr/>
        </p:nvPicPr>
        <p:blipFill>
          <a:blip r:embed="rId2"/>
          <a:stretch>
            <a:fillRect/>
          </a:stretch>
        </p:blipFill>
        <p:spPr bwMode="auto">
          <a:xfrm>
            <a:off x="6221981" y="541472"/>
            <a:ext cx="5865500" cy="570257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scrum-process-diagram-as-labeled-agile-software-development-outline-concept-educational-scheme-task-sprint-teamwork-207303490.jpg"/>
          <p:cNvPicPr>
            <a:picLocks noChangeAspect="1"/>
          </p:cNvPicPr>
          <p:nvPr/>
        </p:nvPicPr>
        <p:blipFill>
          <a:blip r:embed="rId2"/>
          <a:stretch>
            <a:fillRect/>
          </a:stretch>
        </p:blipFill>
        <p:spPr>
          <a:xfrm>
            <a:off x="6013937" y="613955"/>
            <a:ext cx="6017353" cy="5512526"/>
          </a:xfrm>
          <a:prstGeom prst="rect">
            <a:avLst/>
          </a:prstGeom>
        </p:spPr>
      </p:pic>
      <p:sp>
        <p:nvSpPr>
          <p:cNvPr id="3" name="2 İçerik Yer Tutucusu"/>
          <p:cNvSpPr>
            <a:spLocks noGrp="1"/>
          </p:cNvSpPr>
          <p:nvPr>
            <p:ph idx="4294967295"/>
          </p:nvPr>
        </p:nvSpPr>
        <p:spPr>
          <a:xfrm>
            <a:off x="318531" y="291402"/>
            <a:ext cx="5695406" cy="7792359"/>
          </a:xfrm>
        </p:spPr>
        <p:txBody>
          <a:bodyPr>
            <a:noAutofit/>
          </a:bodyPr>
          <a:lstStyle/>
          <a:p>
            <a:pPr>
              <a:buNone/>
            </a:pPr>
            <a:endParaRPr lang="tr-TR" sz="1800" b="1" dirty="0" smtClean="0">
              <a:latin typeface="Times New Roman" panose="02020603050405020304" pitchFamily="18" charset="0"/>
              <a:cs typeface="Times New Roman" panose="02020603050405020304" pitchFamily="18" charset="0"/>
            </a:endParaRPr>
          </a:p>
          <a:p>
            <a:pPr>
              <a:buNone/>
            </a:pPr>
            <a:r>
              <a:rPr lang="tr-TR" sz="2000" b="1" dirty="0" smtClean="0">
                <a:latin typeface="Times New Roman" panose="02020603050405020304" pitchFamily="18" charset="0"/>
                <a:cs typeface="Times New Roman" panose="02020603050405020304" pitchFamily="18" charset="0"/>
              </a:rPr>
              <a:t>Sprint Backlog</a:t>
            </a:r>
          </a:p>
          <a:p>
            <a:pPr>
              <a:buNone/>
            </a:pPr>
            <a:r>
              <a:rPr lang="tr-TR" sz="2000" dirty="0" smtClean="0">
                <a:latin typeface="Times New Roman" panose="02020603050405020304" pitchFamily="18" charset="0"/>
                <a:cs typeface="Times New Roman" panose="02020603050405020304" pitchFamily="18" charset="0"/>
              </a:rPr>
              <a:t>Her döngü için ürün gerikaydından önemli gereksinimler seçilerek sprint gerikaydı (Sprint Backlog)oluşturulur ve sprint boyunca bu gereksinimler geliştirilir.</a:t>
            </a:r>
            <a:endParaRPr lang="tr-TR" sz="2000" b="1" dirty="0" smtClean="0">
              <a:latin typeface="Times New Roman" panose="02020603050405020304" pitchFamily="18" charset="0"/>
              <a:cs typeface="Times New Roman" panose="02020603050405020304" pitchFamily="18" charset="0"/>
            </a:endParaRPr>
          </a:p>
          <a:p>
            <a:pPr>
              <a:buNone/>
            </a:pPr>
            <a:r>
              <a:rPr lang="tr-TR" sz="2000" b="1" dirty="0" smtClean="0">
                <a:latin typeface="Times New Roman" panose="02020603050405020304" pitchFamily="18" charset="0"/>
                <a:cs typeface="Times New Roman" panose="02020603050405020304" pitchFamily="18" charset="0"/>
              </a:rPr>
              <a:t>Sprint Planlama (Sprint Planning)</a:t>
            </a:r>
            <a:endParaRPr lang="tr-TR" sz="2000" dirty="0" smtClean="0">
              <a:latin typeface="Times New Roman" panose="02020603050405020304" pitchFamily="18" charset="0"/>
              <a:cs typeface="Times New Roman" panose="02020603050405020304" pitchFamily="18" charset="0"/>
            </a:endParaRPr>
          </a:p>
          <a:p>
            <a:r>
              <a:rPr lang="tr-TR" sz="2000" dirty="0" smtClean="0">
                <a:latin typeface="Times New Roman" panose="02020603050405020304" pitchFamily="18" charset="0"/>
                <a:cs typeface="Times New Roman" panose="02020603050405020304" pitchFamily="18" charset="0"/>
              </a:rPr>
              <a:t>Planlama ekibi toplantıları, hangi ürün birikimi öğelerinin teslim edileceğini ve işin nasıl başarılacağını belirleyen olaylardır.</a:t>
            </a:r>
          </a:p>
          <a:p>
            <a:pPr>
              <a:buNone/>
            </a:pPr>
            <a:r>
              <a:rPr lang="tr-TR" sz="2000" b="1" dirty="0" smtClean="0">
                <a:latin typeface="Times New Roman" panose="02020603050405020304" pitchFamily="18" charset="0"/>
                <a:cs typeface="Times New Roman" panose="02020603050405020304" pitchFamily="18" charset="0"/>
              </a:rPr>
              <a:t>Günlük Stand-up (Daily Stand-up)</a:t>
            </a:r>
            <a:endParaRPr lang="tr-TR" sz="2000" dirty="0" smtClean="0">
              <a:latin typeface="Times New Roman" panose="02020603050405020304" pitchFamily="18" charset="0"/>
              <a:cs typeface="Times New Roman" panose="02020603050405020304" pitchFamily="18" charset="0"/>
            </a:endParaRPr>
          </a:p>
          <a:p>
            <a:r>
              <a:rPr lang="tr-TR" sz="2000" dirty="0" smtClean="0">
                <a:latin typeface="Times New Roman" panose="02020603050405020304" pitchFamily="18" charset="0"/>
                <a:cs typeface="Times New Roman" panose="02020603050405020304" pitchFamily="18" charset="0"/>
              </a:rPr>
              <a:t>Günlük Stand-up, her bir ekip üyesinin son stand-up'tan bu yana ilerlemeyi hızlı ve şeffaf bir şekilde ele aldığı kısa bir iletişim toplantısıdır. (en fazla 15 dakika)</a:t>
            </a:r>
          </a:p>
          <a:p>
            <a:pPr>
              <a:buNone/>
            </a:pPr>
            <a:endParaRPr lang="tr-TR" sz="2000" dirty="0" smtClean="0">
              <a:latin typeface="Times New Roman" panose="02020603050405020304" pitchFamily="18" charset="0"/>
              <a:cs typeface="Times New Roman" panose="02020603050405020304" pitchFamily="18" charset="0"/>
            </a:endParaRPr>
          </a:p>
          <a:p>
            <a:endParaRPr lang="tr-TR" sz="1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391216" y="430488"/>
            <a:ext cx="11247438" cy="6038850"/>
          </a:xfrm>
        </p:spPr>
        <p:txBody>
          <a:bodyPr>
            <a:normAutofit/>
          </a:bodyPr>
          <a:lstStyle/>
          <a:p>
            <a:pPr>
              <a:buNone/>
            </a:pPr>
            <a:r>
              <a:rPr lang="tr-TR" b="1" dirty="0" smtClean="0">
                <a:latin typeface="Times New Roman" panose="02020603050405020304" pitchFamily="18" charset="0"/>
                <a:cs typeface="Times New Roman" panose="02020603050405020304" pitchFamily="18" charset="0"/>
              </a:rPr>
              <a:t>Sprint İncelemesi (Sprint Review)</a:t>
            </a:r>
            <a:endParaRPr lang="tr-TR" dirty="0" smtClean="0">
              <a:latin typeface="Times New Roman" panose="02020603050405020304" pitchFamily="18" charset="0"/>
              <a:cs typeface="Times New Roman" panose="02020603050405020304" pitchFamily="18" charset="0"/>
            </a:endParaRPr>
          </a:p>
          <a:p>
            <a:r>
              <a:rPr lang="tr-TR" dirty="0" smtClean="0">
                <a:latin typeface="Times New Roman" panose="02020603050405020304" pitchFamily="18" charset="0"/>
                <a:cs typeface="Times New Roman" panose="02020603050405020304" pitchFamily="18" charset="0"/>
              </a:rPr>
              <a:t>Sprint Değerlendirmesi, takımın sprint sırasında tamamlanan işi sunması için "göster ve anlat" veya gösteri etkinliğidir.</a:t>
            </a:r>
          </a:p>
          <a:p>
            <a:r>
              <a:rPr lang="tr-TR" dirty="0" smtClean="0">
                <a:latin typeface="Times New Roman" panose="02020603050405020304" pitchFamily="18" charset="0"/>
                <a:cs typeface="Times New Roman" panose="02020603050405020304" pitchFamily="18" charset="0"/>
              </a:rPr>
              <a:t>Ürün Sahibi, çalışmayı önceden tanımlanmış kabul kriterlerine göre kontrol eder ve çalışmayı kabul eder veya reddeder.</a:t>
            </a:r>
          </a:p>
          <a:p>
            <a:r>
              <a:rPr lang="tr-TR" dirty="0" smtClean="0">
                <a:latin typeface="Times New Roman" panose="02020603050405020304" pitchFamily="18" charset="0"/>
                <a:cs typeface="Times New Roman" panose="02020603050405020304" pitchFamily="18" charset="0"/>
              </a:rPr>
              <a:t>Paydaşlar veya müşteriler, sağlanan artışın iş ihtiyacını karşıladığından emin olmak için geri bildirimde bulunur.</a:t>
            </a:r>
          </a:p>
          <a:p>
            <a:pPr>
              <a:buNone/>
            </a:pPr>
            <a:r>
              <a:rPr lang="tr-TR" b="1" dirty="0" smtClean="0">
                <a:latin typeface="Times New Roman" panose="02020603050405020304" pitchFamily="18" charset="0"/>
                <a:cs typeface="Times New Roman" panose="02020603050405020304" pitchFamily="18" charset="0"/>
              </a:rPr>
              <a:t>Sprint Retrospective (Retro)</a:t>
            </a:r>
            <a:endParaRPr lang="tr-TR" dirty="0" smtClean="0">
              <a:latin typeface="Times New Roman" panose="02020603050405020304" pitchFamily="18" charset="0"/>
              <a:cs typeface="Times New Roman" panose="02020603050405020304" pitchFamily="18" charset="0"/>
            </a:endParaRPr>
          </a:p>
          <a:p>
            <a:r>
              <a:rPr lang="tr-TR" dirty="0" smtClean="0">
                <a:latin typeface="Times New Roman" panose="02020603050405020304" pitchFamily="18" charset="0"/>
                <a:cs typeface="Times New Roman" panose="02020603050405020304" pitchFamily="18" charset="0"/>
              </a:rPr>
              <a:t>Sprint'te neyin iyi gittiğini, neyin iyi gitmediğini ve takımın bir sonraki Sprint'te nasıl gelişebileceğini belirlemek için yapılan son takım toplantısıdır.</a:t>
            </a:r>
          </a:p>
          <a:p>
            <a:r>
              <a:rPr lang="tr-TR" dirty="0" smtClean="0">
                <a:latin typeface="Times New Roman" panose="02020603050405020304" pitchFamily="18" charset="0"/>
                <a:cs typeface="Times New Roman" panose="02020603050405020304" pitchFamily="18" charset="0"/>
              </a:rPr>
              <a:t>Ekip ve Scrum Master'ın katıldığı , ekibin genel performansına odaklanması ve süreçlerinde sürekli iyileştirme stratejileri belirlemesi için önemli bir fırsattır.</a:t>
            </a:r>
            <a:endParaRPr lang="tr-TR"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xmlns="" id="{EB49D79D-07EF-307F-41C9-0DCDEFBDC7DB}"/>
              </a:ext>
            </a:extLst>
          </p:cNvPr>
          <p:cNvPicPr>
            <a:picLocks noChangeAspect="1"/>
          </p:cNvPicPr>
          <p:nvPr/>
        </p:nvPicPr>
        <p:blipFill>
          <a:blip r:embed="rId2"/>
          <a:stretch>
            <a:fillRect/>
          </a:stretch>
        </p:blipFill>
        <p:spPr>
          <a:xfrm>
            <a:off x="-4481" y="-2279"/>
            <a:ext cx="12212169" cy="6862560"/>
          </a:xfrm>
          <a:prstGeom prst="rect">
            <a:avLst/>
          </a:prstGeom>
        </p:spPr>
      </p:pic>
    </p:spTree>
    <p:extLst>
      <p:ext uri="{BB962C8B-B14F-4D97-AF65-F5344CB8AC3E}">
        <p14:creationId xmlns:p14="http://schemas.microsoft.com/office/powerpoint/2010/main" val="2526593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552FD1C5-3ADE-A2A0-3AA6-363357E74EA9}"/>
              </a:ext>
            </a:extLst>
          </p:cNvPr>
          <p:cNvSpPr>
            <a:spLocks noGrp="1"/>
          </p:cNvSpPr>
          <p:nvPr>
            <p:ph type="title" idx="4294967295"/>
          </p:nvPr>
        </p:nvSpPr>
        <p:spPr>
          <a:xfrm>
            <a:off x="0" y="247650"/>
            <a:ext cx="10058400" cy="1449388"/>
          </a:xfrm>
        </p:spPr>
        <p:txBody>
          <a:bodyPr>
            <a:noAutofit/>
          </a:bodyPr>
          <a:lstStyle/>
          <a:p>
            <a:pPr algn="ctr"/>
            <a:r>
              <a:rPr lang="tr-TR" b="1" dirty="0">
                <a:solidFill>
                  <a:schemeClr val="tx1"/>
                </a:solidFill>
                <a:latin typeface="Times New Roman" panose="02020603050405020304" pitchFamily="18" charset="0"/>
                <a:ea typeface="+mj-lt"/>
                <a:cs typeface="Times New Roman" panose="02020603050405020304" pitchFamily="18" charset="0"/>
              </a:rPr>
              <a:t>ÇEVİK </a:t>
            </a:r>
            <a:r>
              <a:rPr lang="tr-TR" b="1" dirty="0" smtClean="0">
                <a:solidFill>
                  <a:schemeClr val="tx1"/>
                </a:solidFill>
                <a:latin typeface="Times New Roman" panose="02020603050405020304" pitchFamily="18" charset="0"/>
                <a:ea typeface="+mj-lt"/>
                <a:cs typeface="Times New Roman" panose="02020603050405020304" pitchFamily="18" charset="0"/>
              </a:rPr>
              <a:t>METODOLOJİLER </a:t>
            </a:r>
            <a:r>
              <a:rPr lang="tr-TR" b="1" dirty="0">
                <a:solidFill>
                  <a:schemeClr val="tx1"/>
                </a:solidFill>
                <a:latin typeface="Times New Roman" panose="02020603050405020304" pitchFamily="18" charset="0"/>
                <a:ea typeface="+mj-lt"/>
                <a:cs typeface="Times New Roman" panose="02020603050405020304" pitchFamily="18" charset="0"/>
              </a:rPr>
              <a:t>İÇİN GEREKSİNİM MÜHENDİSLİĞİ</a:t>
            </a:r>
            <a:endParaRPr lang="tr-TR" b="1" dirty="0">
              <a:solidFill>
                <a:schemeClr val="tx1"/>
              </a:solidFill>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xmlns="" id="{DEA017E0-1B02-8BD2-0E22-BEB21E3D71C3}"/>
              </a:ext>
            </a:extLst>
          </p:cNvPr>
          <p:cNvSpPr>
            <a:spLocks noGrp="1"/>
          </p:cNvSpPr>
          <p:nvPr>
            <p:ph idx="4294967295"/>
          </p:nvPr>
        </p:nvSpPr>
        <p:spPr>
          <a:xfrm>
            <a:off x="562708" y="1803889"/>
            <a:ext cx="10832856" cy="4240213"/>
          </a:xfrm>
        </p:spPr>
        <p:txBody>
          <a:bodyPr>
            <a:normAutofit/>
          </a:bodyPr>
          <a:lstStyle/>
          <a:p>
            <a:pPr marL="0" indent="0">
              <a:lnSpc>
                <a:spcPct val="85000"/>
              </a:lnSpc>
              <a:spcBef>
                <a:spcPts val="1300"/>
              </a:spcBef>
              <a:spcAft>
                <a:spcPct val="0"/>
              </a:spcAft>
              <a:buNone/>
            </a:pPr>
            <a:r>
              <a:rPr lang="tr" sz="2800" dirty="0" smtClean="0">
                <a:solidFill>
                  <a:schemeClr val="tx1"/>
                </a:solidFill>
                <a:latin typeface="Times New Roman" panose="02020603050405020304" pitchFamily="18" charset="0"/>
                <a:ea typeface="+mn-lt"/>
                <a:cs typeface="Times New Roman" panose="02020603050405020304" pitchFamily="18" charset="0"/>
              </a:rPr>
              <a:t>Gereksinim </a:t>
            </a:r>
            <a:r>
              <a:rPr lang="tr" sz="2800" dirty="0">
                <a:solidFill>
                  <a:schemeClr val="tx1"/>
                </a:solidFill>
                <a:latin typeface="Times New Roman" panose="02020603050405020304" pitchFamily="18" charset="0"/>
                <a:ea typeface="+mn-lt"/>
                <a:cs typeface="Times New Roman" panose="02020603050405020304" pitchFamily="18" charset="0"/>
              </a:rPr>
              <a:t>Nedir?</a:t>
            </a:r>
          </a:p>
          <a:p>
            <a:pPr>
              <a:lnSpc>
                <a:spcPct val="85000"/>
              </a:lnSpc>
              <a:spcBef>
                <a:spcPts val="1300"/>
              </a:spcBef>
              <a:spcAft>
                <a:spcPct val="0"/>
              </a:spcAft>
              <a:buClr>
                <a:srgbClr val="FFFFFF"/>
              </a:buClr>
            </a:pPr>
            <a:r>
              <a:rPr lang="tr" sz="2800" dirty="0">
                <a:solidFill>
                  <a:schemeClr val="tx1"/>
                </a:solidFill>
                <a:latin typeface="Times New Roman" panose="02020603050405020304" pitchFamily="18" charset="0"/>
                <a:ea typeface="+mn-lt"/>
                <a:cs typeface="Times New Roman" panose="02020603050405020304" pitchFamily="18" charset="0"/>
              </a:rPr>
              <a:t>Gereksinim mühendisliğinin temelini oluşturan gereksinim için belli bir sınır koymak imkansızdır. Müşteri ile uzlaşılmış tüm istekler ve ortaya çıkabilecek tüm kısıtlar gereksinim olarak düşünülmelidir.</a:t>
            </a:r>
          </a:p>
          <a:p>
            <a:pPr marL="0" indent="0">
              <a:lnSpc>
                <a:spcPct val="85000"/>
              </a:lnSpc>
              <a:spcBef>
                <a:spcPts val="1300"/>
              </a:spcBef>
              <a:spcAft>
                <a:spcPct val="0"/>
              </a:spcAft>
              <a:buClr>
                <a:srgbClr val="FFFFFF"/>
              </a:buClr>
              <a:buNone/>
            </a:pPr>
            <a:r>
              <a:rPr lang="tr" sz="2800" dirty="0" smtClean="0">
                <a:solidFill>
                  <a:schemeClr val="tx1"/>
                </a:solidFill>
                <a:latin typeface="Times New Roman" panose="02020603050405020304" pitchFamily="18" charset="0"/>
                <a:ea typeface="+mn-lt"/>
                <a:cs typeface="Times New Roman" panose="02020603050405020304" pitchFamily="18" charset="0"/>
              </a:rPr>
              <a:t>Gereksinim </a:t>
            </a:r>
            <a:r>
              <a:rPr lang="tr" sz="2800" dirty="0">
                <a:solidFill>
                  <a:schemeClr val="tx1"/>
                </a:solidFill>
                <a:latin typeface="Times New Roman" panose="02020603050405020304" pitchFamily="18" charset="0"/>
                <a:ea typeface="+mn-lt"/>
                <a:cs typeface="Times New Roman" panose="02020603050405020304" pitchFamily="18" charset="0"/>
              </a:rPr>
              <a:t>Mühendisliği Nedir?</a:t>
            </a:r>
            <a:endParaRPr lang="en-US" sz="2800" dirty="0">
              <a:solidFill>
                <a:schemeClr val="tx1"/>
              </a:solidFill>
              <a:latin typeface="Times New Roman" panose="02020603050405020304" pitchFamily="18" charset="0"/>
              <a:ea typeface="+mn-lt"/>
              <a:cs typeface="Times New Roman" panose="02020603050405020304" pitchFamily="18" charset="0"/>
            </a:endParaRPr>
          </a:p>
          <a:p>
            <a:pPr>
              <a:lnSpc>
                <a:spcPct val="85000"/>
              </a:lnSpc>
              <a:spcBef>
                <a:spcPts val="1300"/>
              </a:spcBef>
              <a:spcAft>
                <a:spcPct val="0"/>
              </a:spcAft>
              <a:buClr>
                <a:srgbClr val="FFFFFF"/>
              </a:buClr>
            </a:pPr>
            <a:r>
              <a:rPr lang="tr-TR" sz="2800" dirty="0">
                <a:solidFill>
                  <a:schemeClr val="tx1"/>
                </a:solidFill>
                <a:latin typeface="Times New Roman" panose="02020603050405020304" pitchFamily="18" charset="0"/>
                <a:ea typeface="+mn-lt"/>
                <a:cs typeface="Times New Roman" panose="02020603050405020304" pitchFamily="18" charset="0"/>
              </a:rPr>
              <a:t>Gereksinim mühendisliği, yazılım ürününün kullanıcıların ve paydaşlarının ihtiyaç ve talepleri doğrultusunda gereksinimlerin toplanmasına yönelik bir dizi süreci içeren yaklaşımdır.</a:t>
            </a:r>
            <a:endParaRPr lang="tr-T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7998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metin, harita içeren bir resim&#10;&#10;Açıklama otomatik olarak oluşturuldu">
            <a:extLst>
              <a:ext uri="{FF2B5EF4-FFF2-40B4-BE49-F238E27FC236}">
                <a16:creationId xmlns:a16="http://schemas.microsoft.com/office/drawing/2014/main" xmlns="" id="{5D73DEED-F429-3D17-16CD-A50B1385419D}"/>
              </a:ext>
            </a:extLst>
          </p:cNvPr>
          <p:cNvPicPr>
            <a:picLocks noGrp="1" noChangeAspect="1"/>
          </p:cNvPicPr>
          <p:nvPr>
            <p:ph idx="4294967295"/>
          </p:nvPr>
        </p:nvPicPr>
        <p:blipFill>
          <a:blip r:embed="rId2"/>
          <a:stretch>
            <a:fillRect/>
          </a:stretch>
        </p:blipFill>
        <p:spPr>
          <a:xfrm>
            <a:off x="5707063" y="0"/>
            <a:ext cx="6484937" cy="6286500"/>
          </a:xfrm>
        </p:spPr>
      </p:pic>
      <p:sp>
        <p:nvSpPr>
          <p:cNvPr id="5" name="Metin kutusu 4">
            <a:extLst>
              <a:ext uri="{FF2B5EF4-FFF2-40B4-BE49-F238E27FC236}">
                <a16:creationId xmlns:a16="http://schemas.microsoft.com/office/drawing/2014/main" xmlns="" id="{54055428-53F5-BEEA-690A-F55CF7F491A2}"/>
              </a:ext>
            </a:extLst>
          </p:cNvPr>
          <p:cNvSpPr txBox="1"/>
          <p:nvPr/>
        </p:nvSpPr>
        <p:spPr>
          <a:xfrm>
            <a:off x="222736" y="0"/>
            <a:ext cx="5484325"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spcBef>
                <a:spcPts val="1000"/>
              </a:spcBef>
              <a:buFont typeface="Arial,Sans-Serif"/>
              <a:buChar char="•"/>
            </a:pPr>
            <a:r>
              <a:rPr lang="tr" sz="2800" dirty="0">
                <a:latin typeface="Times New Roman" panose="02020603050405020304" pitchFamily="18" charset="0"/>
                <a:ea typeface="+mn-lt"/>
                <a:cs typeface="Times New Roman" panose="02020603050405020304" pitchFamily="18" charset="0"/>
              </a:rPr>
              <a:t>Üzerinde çalışılmaya başlanacak projenin amaçlarını, boyutlarını ve etkilerini belirlemeye yönelik çalışmalardır. </a:t>
            </a:r>
            <a:endParaRPr lang="tr-TR" sz="2800" dirty="0">
              <a:latin typeface="Times New Roman" panose="02020603050405020304" pitchFamily="18" charset="0"/>
              <a:ea typeface="+mn-lt"/>
              <a:cs typeface="Times New Roman" panose="02020603050405020304" pitchFamily="18" charset="0"/>
            </a:endParaRPr>
          </a:p>
          <a:p>
            <a:pPr marL="285750" indent="-285750">
              <a:buFont typeface="Arial,Sans-Serif"/>
              <a:buChar char="•"/>
            </a:pPr>
            <a:r>
              <a:rPr lang="tr-TR" sz="2800" dirty="0">
                <a:latin typeface="Times New Roman" panose="02020603050405020304" pitchFamily="18" charset="0"/>
                <a:ea typeface="+mn-lt"/>
                <a:cs typeface="Times New Roman" panose="02020603050405020304" pitchFamily="18" charset="0"/>
              </a:rPr>
              <a:t>Müşteri ne istediğini bilmez mi? Gereksinimler zaten belli değil mi? </a:t>
            </a:r>
          </a:p>
          <a:p>
            <a:pPr marL="285750" indent="-285750">
              <a:buFont typeface="Arial,Sans-Serif"/>
              <a:buChar char="•"/>
            </a:pPr>
            <a:r>
              <a:rPr lang="tr-TR" sz="2800" dirty="0">
                <a:latin typeface="Times New Roman" panose="02020603050405020304" pitchFamily="18" charset="0"/>
                <a:ea typeface="+mn-lt"/>
                <a:cs typeface="Times New Roman" panose="02020603050405020304" pitchFamily="18" charset="0"/>
              </a:rPr>
              <a:t>Çoğunlukla müşterinin kafasında sadece genel bir fikir vardır.</a:t>
            </a:r>
            <a:endParaRPr lang="en-US" sz="2800" dirty="0">
              <a:latin typeface="Times New Roman" panose="02020603050405020304" pitchFamily="18" charset="0"/>
              <a:ea typeface="+mn-lt"/>
              <a:cs typeface="Times New Roman" panose="02020603050405020304" pitchFamily="18" charset="0"/>
            </a:endParaRPr>
          </a:p>
          <a:p>
            <a:pPr marL="285750" indent="-285750">
              <a:buFont typeface="Arial,Sans-Serif"/>
              <a:buChar char="•"/>
            </a:pPr>
            <a:r>
              <a:rPr lang="tr-TR" sz="2800" dirty="0">
                <a:latin typeface="Times New Roman" panose="02020603050405020304" pitchFamily="18" charset="0"/>
                <a:ea typeface="+mn-lt"/>
                <a:cs typeface="Times New Roman" panose="02020603050405020304" pitchFamily="18" charset="0"/>
              </a:rPr>
              <a:t>Yoruma açık ve ayrıntıları kesin çizgilerle belirlenmemiş gereksinimler projenin başarısızlığına davetiye çıkarır.</a:t>
            </a:r>
            <a:endParaRPr lang="en-US" sz="2800" dirty="0">
              <a:latin typeface="Times New Roman" panose="02020603050405020304" pitchFamily="18" charset="0"/>
              <a:ea typeface="+mn-lt"/>
              <a:cs typeface="Times New Roman" panose="02020603050405020304" pitchFamily="18" charset="0"/>
            </a:endParaRPr>
          </a:p>
          <a:p>
            <a:pPr marL="342900" indent="-342900">
              <a:buFont typeface="Arial"/>
              <a:buChar char="•"/>
            </a:pPr>
            <a:r>
              <a:rPr lang="tr-TR" sz="2800" dirty="0">
                <a:latin typeface="Times New Roman" panose="02020603050405020304" pitchFamily="18" charset="0"/>
                <a:ea typeface="+mn-lt"/>
                <a:cs typeface="Times New Roman" panose="02020603050405020304" pitchFamily="18" charset="0"/>
              </a:rPr>
              <a:t>Kesin belirlenmiş gereksinimler bile  zaman içerisinde değişebilir </a:t>
            </a:r>
            <a:r>
              <a:rPr lang="tr-TR" sz="2800" dirty="0" smtClean="0">
                <a:solidFill>
                  <a:schemeClr val="bg1">
                    <a:lumMod val="95000"/>
                    <a:lumOff val="5000"/>
                  </a:schemeClr>
                </a:solidFill>
                <a:latin typeface="Times New Roman" panose="02020603050405020304" pitchFamily="18" charset="0"/>
                <a:ea typeface="+mn-lt"/>
                <a:cs typeface="Times New Roman" panose="02020603050405020304" pitchFamily="18" charset="0"/>
              </a:rPr>
              <a:t> </a:t>
            </a:r>
            <a:endParaRPr lang="tr-TR" sz="20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782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6248400" y="1160463"/>
            <a:ext cx="5943600" cy="4965700"/>
          </a:xfrm>
          <a:prstGeom prst="rect">
            <a:avLst/>
          </a:prstGeom>
        </p:spPr>
      </p:pic>
      <p:sp>
        <p:nvSpPr>
          <p:cNvPr id="2" name="Title 1"/>
          <p:cNvSpPr>
            <a:spLocks noGrp="1"/>
          </p:cNvSpPr>
          <p:nvPr>
            <p:ph type="title" idx="4294967295"/>
          </p:nvPr>
        </p:nvSpPr>
        <p:spPr>
          <a:xfrm>
            <a:off x="0" y="1371600"/>
            <a:ext cx="5708650" cy="4278313"/>
          </a:xfrm>
        </p:spPr>
        <p:txBody>
          <a:bodyPr>
            <a:noAutofit/>
          </a:bodyPr>
          <a:lstStyle/>
          <a:p>
            <a:pPr marL="571500" indent="-571500">
              <a:buFont typeface="Wingdings" panose="05000000000000000000" pitchFamily="2" charset="2"/>
              <a:buChar char="Ø"/>
            </a:pPr>
            <a:r>
              <a:rPr lang="tr-TR" sz="4000" b="1" smtClean="0">
                <a:latin typeface="Times New Roman" panose="02020603050405020304" pitchFamily="18" charset="0"/>
                <a:cs typeface="Times New Roman" panose="02020603050405020304" pitchFamily="18" charset="0"/>
              </a:rPr>
              <a:t>Çevik yöntemler, </a:t>
            </a:r>
            <a:r>
              <a:rPr lang="tr-TR" sz="4000" smtClean="0">
                <a:latin typeface="Times New Roman" panose="02020603050405020304" pitchFamily="18" charset="0"/>
                <a:cs typeface="Times New Roman" panose="02020603050405020304" pitchFamily="18" charset="0"/>
              </a:rPr>
              <a:t>yazılım takımlarının işbirliği yaparak çalışması, projelerin değişen iş gereksinimlerine yanıt verebilmesini hedefler.</a:t>
            </a:r>
            <a:endParaRPr lang="tr-TR" sz="4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4311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xmlns="" id="{065B6D1D-174C-BF8D-03F1-9F6A87755DF2}"/>
              </a:ext>
            </a:extLst>
          </p:cNvPr>
          <p:cNvSpPr txBox="1"/>
          <p:nvPr/>
        </p:nvSpPr>
        <p:spPr>
          <a:xfrm>
            <a:off x="139337" y="1428845"/>
            <a:ext cx="593489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tr-TR" sz="2800" dirty="0">
                <a:latin typeface="Times New Roman" panose="02020603050405020304" pitchFamily="18" charset="0"/>
                <a:ea typeface="+mn-lt"/>
                <a:cs typeface="Times New Roman" panose="02020603050405020304" pitchFamily="18" charset="0"/>
              </a:rPr>
              <a:t>Yanlış veya eksik işi yapan mükemmel yazılım değil, doğru işi yapan iyi çözüm gereklidir. </a:t>
            </a:r>
            <a:endParaRPr lang="en-US" sz="2800" dirty="0">
              <a:latin typeface="Times New Roman" panose="02020603050405020304" pitchFamily="18" charset="0"/>
              <a:ea typeface="+mn-lt"/>
              <a:cs typeface="Times New Roman" panose="02020603050405020304" pitchFamily="18" charset="0"/>
            </a:endParaRPr>
          </a:p>
          <a:p>
            <a:r>
              <a:rPr lang="tr-TR" sz="2800" b="1" u="sng" dirty="0">
                <a:latin typeface="Times New Roman" panose="02020603050405020304" pitchFamily="18" charset="0"/>
                <a:ea typeface="+mn-lt"/>
                <a:cs typeface="Times New Roman" panose="02020603050405020304" pitchFamily="18" charset="0"/>
              </a:rPr>
              <a:t>SONUÇ:</a:t>
            </a:r>
          </a:p>
          <a:p>
            <a:r>
              <a:rPr lang="tr-TR" sz="2800" dirty="0">
                <a:latin typeface="Times New Roman" panose="02020603050405020304" pitchFamily="18" charset="0"/>
                <a:ea typeface="+mn-lt"/>
                <a:cs typeface="Times New Roman" panose="02020603050405020304" pitchFamily="18" charset="0"/>
              </a:rPr>
              <a:t>Gereksinim mühendisliği gerekli bir etkinliktir.</a:t>
            </a:r>
            <a:endParaRPr lang="tr-TR" sz="2800" dirty="0">
              <a:latin typeface="Times New Roman" panose="02020603050405020304" pitchFamily="18" charset="0"/>
              <a:cs typeface="Times New Roman" panose="02020603050405020304" pitchFamily="18" charset="0"/>
            </a:endParaRPr>
          </a:p>
        </p:txBody>
      </p:sp>
      <p:pic>
        <p:nvPicPr>
          <p:cNvPr id="5" name="Resim 5" descr="metin içeren bir resim&#10;&#10;Açıklama otomatik olarak oluşturuldu">
            <a:extLst>
              <a:ext uri="{FF2B5EF4-FFF2-40B4-BE49-F238E27FC236}">
                <a16:creationId xmlns:a16="http://schemas.microsoft.com/office/drawing/2014/main" xmlns="" id="{1172584F-0B70-CFAD-4C10-44BBD87AFE4A}"/>
              </a:ext>
            </a:extLst>
          </p:cNvPr>
          <p:cNvPicPr>
            <a:picLocks noChangeAspect="1"/>
          </p:cNvPicPr>
          <p:nvPr/>
        </p:nvPicPr>
        <p:blipFill>
          <a:blip r:embed="rId2"/>
          <a:stretch>
            <a:fillRect/>
          </a:stretch>
        </p:blipFill>
        <p:spPr>
          <a:xfrm>
            <a:off x="6181165" y="-37378"/>
            <a:ext cx="6010835" cy="6385927"/>
          </a:xfrm>
          <a:prstGeom prst="rect">
            <a:avLst/>
          </a:prstGeom>
        </p:spPr>
      </p:pic>
    </p:spTree>
    <p:extLst>
      <p:ext uri="{BB962C8B-B14F-4D97-AF65-F5344CB8AC3E}">
        <p14:creationId xmlns:p14="http://schemas.microsoft.com/office/powerpoint/2010/main" val="3795684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7721" y="241730"/>
            <a:ext cx="11627991" cy="553998"/>
          </a:xfrm>
          <a:prstGeom prst="rect">
            <a:avLst/>
          </a:prstGeom>
        </p:spPr>
        <p:txBody>
          <a:bodyPr wrap="none">
            <a:spAutoFit/>
          </a:bodyPr>
          <a:lstStyle/>
          <a:p>
            <a:pPr algn="ctr"/>
            <a:r>
              <a:rPr lang="tr-TR" sz="3000" b="1" dirty="0">
                <a:latin typeface="Times New Roman" panose="02020603050405020304" pitchFamily="18" charset="0"/>
                <a:cs typeface="Times New Roman" panose="02020603050405020304" pitchFamily="18" charset="0"/>
              </a:rPr>
              <a:t>ÇEVİK </a:t>
            </a:r>
            <a:r>
              <a:rPr lang="tr-TR" sz="3000" b="1" dirty="0" smtClean="0">
                <a:latin typeface="Times New Roman" panose="02020603050405020304" pitchFamily="18" charset="0"/>
                <a:cs typeface="Times New Roman" panose="02020603050405020304" pitchFamily="18" charset="0"/>
              </a:rPr>
              <a:t>METODOLOJİLER </a:t>
            </a:r>
            <a:r>
              <a:rPr lang="tr-TR" sz="3000" b="1" dirty="0">
                <a:latin typeface="Times New Roman" panose="02020603050405020304" pitchFamily="18" charset="0"/>
                <a:cs typeface="Times New Roman" panose="02020603050405020304" pitchFamily="18" charset="0"/>
              </a:rPr>
              <a:t>İÇİN </a:t>
            </a:r>
            <a:r>
              <a:rPr lang="tr-TR" sz="3000" b="1" dirty="0" smtClean="0">
                <a:latin typeface="Times New Roman" panose="02020603050405020304" pitchFamily="18" charset="0"/>
                <a:cs typeface="Times New Roman" panose="02020603050405020304" pitchFamily="18" charset="0"/>
              </a:rPr>
              <a:t>GEREKSİNİM </a:t>
            </a:r>
            <a:r>
              <a:rPr lang="tr-TR" sz="3000" b="1" dirty="0">
                <a:latin typeface="Times New Roman" panose="02020603050405020304" pitchFamily="18" charset="0"/>
                <a:cs typeface="Times New Roman" panose="02020603050405020304" pitchFamily="18" charset="0"/>
              </a:rPr>
              <a:t>MÜHENDİSLİĞİ</a:t>
            </a:r>
          </a:p>
        </p:txBody>
      </p:sp>
      <p:sp>
        <p:nvSpPr>
          <p:cNvPr id="3" name="Rectangle 2"/>
          <p:cNvSpPr/>
          <p:nvPr/>
        </p:nvSpPr>
        <p:spPr>
          <a:xfrm>
            <a:off x="375367" y="1265069"/>
            <a:ext cx="11087100" cy="3970318"/>
          </a:xfrm>
          <a:prstGeom prst="rect">
            <a:avLst/>
          </a:prstGeom>
        </p:spPr>
        <p:txBody>
          <a:bodyPr wrap="square">
            <a:spAutoFit/>
          </a:bodyPr>
          <a:lstStyle/>
          <a:p>
            <a:pPr lvl="0" defTabSz="457200"/>
            <a:r>
              <a:rPr lang="tr-TR" sz="2800" dirty="0">
                <a:solidFill>
                  <a:prstClr val="black">
                    <a:lumMod val="95000"/>
                    <a:lumOff val="5000"/>
                  </a:prstClr>
                </a:solidFill>
                <a:latin typeface="Times New Roman"/>
                <a:cs typeface="Calibri"/>
              </a:rPr>
              <a:t>Çevik, gereksinim mühendisliğindeki en önemli aşamalardan biridir. Zaten çeviğin kendisi bir yazılım geliştirme sürecidir.</a:t>
            </a:r>
          </a:p>
          <a:p>
            <a:pPr lvl="0" defTabSz="457200"/>
            <a:r>
              <a:rPr lang="tr-TR" sz="2800" dirty="0">
                <a:solidFill>
                  <a:prstClr val="black">
                    <a:lumMod val="95000"/>
                    <a:lumOff val="5000"/>
                  </a:prstClr>
                </a:solidFill>
                <a:latin typeface="Times New Roman"/>
                <a:cs typeface="Calibri"/>
              </a:rPr>
              <a:t>Gereksinimler belirlenirken istenilen projenin ihtiyaçlarının ne olduğunu en iyi bilen ve bunu takıma iletebilecek kişi müşteridir. O yüzden başarılı bir proje geliştirmek için müşteri ile yakın çalışma, onlarla sürekli iletişim halinde olmak gerekir. Müşteri elbette ihtiyaçlarını tek seferde iletemeyecektir. İşte çevik geliştirme süreci burada devreye girer. Çevik süreçler</a:t>
            </a:r>
            <a:r>
              <a:rPr lang="tr-TR" sz="2800" dirty="0">
                <a:solidFill>
                  <a:srgbClr val="0D0D0D"/>
                </a:solidFill>
                <a:latin typeface="Times New Roman"/>
                <a:ea typeface="+mn-lt"/>
                <a:cs typeface="Calibri" panose="020F0502020204030204"/>
              </a:rPr>
              <a:t> müşteriyi proje sürecine dahil eder. Bu sayede müşteriden geri bildirimler alınarak, son kullanıcının ihtiyacına en uygun geliştirme yapılır.</a:t>
            </a:r>
          </a:p>
        </p:txBody>
      </p:sp>
    </p:spTree>
    <p:extLst>
      <p:ext uri="{BB962C8B-B14F-4D97-AF65-F5344CB8AC3E}">
        <p14:creationId xmlns:p14="http://schemas.microsoft.com/office/powerpoint/2010/main" val="2633895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37D48892-479A-4F5C-F4EC-F186916A4169}"/>
              </a:ext>
            </a:extLst>
          </p:cNvPr>
          <p:cNvSpPr>
            <a:spLocks noGrp="1"/>
          </p:cNvSpPr>
          <p:nvPr>
            <p:ph type="title" idx="4294967295"/>
          </p:nvPr>
        </p:nvSpPr>
        <p:spPr>
          <a:xfrm>
            <a:off x="326571" y="-34556"/>
            <a:ext cx="10131425" cy="1189038"/>
          </a:xfrm>
        </p:spPr>
        <p:txBody>
          <a:bodyPr>
            <a:normAutofit fontScale="90000"/>
          </a:bodyPr>
          <a:lstStyle/>
          <a:p>
            <a:pPr algn="ctr"/>
            <a:r>
              <a:rPr lang="tr-TR" b="1" dirty="0">
                <a:solidFill>
                  <a:schemeClr val="tx1"/>
                </a:solidFill>
                <a:latin typeface="Times New Roman" panose="02020603050405020304" pitchFamily="18" charset="0"/>
                <a:cs typeface="Times New Roman" panose="02020603050405020304" pitchFamily="18" charset="0"/>
              </a:rPr>
              <a:t>XP'DE GEREKSİNİM MÜHENDİSLİĞİ</a:t>
            </a:r>
          </a:p>
        </p:txBody>
      </p:sp>
      <p:sp>
        <p:nvSpPr>
          <p:cNvPr id="3" name="İçerik Yer Tutucusu 2">
            <a:extLst>
              <a:ext uri="{FF2B5EF4-FFF2-40B4-BE49-F238E27FC236}">
                <a16:creationId xmlns:a16="http://schemas.microsoft.com/office/drawing/2014/main" xmlns="" id="{76B11CA8-2FED-FB12-C15E-8B2DC7D61694}"/>
              </a:ext>
            </a:extLst>
          </p:cNvPr>
          <p:cNvSpPr>
            <a:spLocks noGrp="1"/>
          </p:cNvSpPr>
          <p:nvPr>
            <p:ph idx="4294967295"/>
          </p:nvPr>
        </p:nvSpPr>
        <p:spPr>
          <a:xfrm>
            <a:off x="0" y="1714500"/>
            <a:ext cx="10131425" cy="4129088"/>
          </a:xfrm>
        </p:spPr>
        <p:txBody>
          <a:bodyPr vert="horz" lIns="91440" tIns="45720" rIns="91440" bIns="45720" rtlCol="0" anchor="ctr">
            <a:noAutofit/>
          </a:bodyPr>
          <a:lstStyle/>
          <a:p>
            <a:pPr marL="0" indent="0"/>
            <a:endParaRPr lang="tr-TR" sz="2800" b="1">
              <a:solidFill>
                <a:schemeClr val="bg1">
                  <a:lumMod val="95000"/>
                  <a:lumOff val="5000"/>
                </a:schemeClr>
              </a:solidFill>
              <a:cs typeface="Calibri"/>
            </a:endParaRPr>
          </a:p>
          <a:p>
            <a:pPr>
              <a:buClr>
                <a:srgbClr val="FFFFFF"/>
              </a:buClr>
            </a:pPr>
            <a:endParaRPr lang="tr-TR" sz="2800" b="1">
              <a:solidFill>
                <a:schemeClr val="bg1">
                  <a:lumMod val="95000"/>
                  <a:lumOff val="5000"/>
                </a:schemeClr>
              </a:solidFill>
            </a:endParaRPr>
          </a:p>
          <a:p>
            <a:pPr>
              <a:buClr>
                <a:srgbClr val="FFFFFF"/>
              </a:buClr>
            </a:pPr>
            <a:endParaRPr lang="tr-TR"/>
          </a:p>
          <a:p>
            <a:pPr>
              <a:buClr>
                <a:srgbClr val="FFFFFF"/>
              </a:buClr>
            </a:pPr>
            <a:endParaRPr lang="tr-TR">
              <a:cs typeface="Calibri"/>
            </a:endParaRPr>
          </a:p>
        </p:txBody>
      </p:sp>
      <p:sp>
        <p:nvSpPr>
          <p:cNvPr id="5" name="Metin kutusu 4">
            <a:extLst>
              <a:ext uri="{FF2B5EF4-FFF2-40B4-BE49-F238E27FC236}">
                <a16:creationId xmlns:a16="http://schemas.microsoft.com/office/drawing/2014/main" xmlns="" id="{DE6834F8-17AC-B8DA-2845-0E1F973DCD27}"/>
              </a:ext>
            </a:extLst>
          </p:cNvPr>
          <p:cNvSpPr txBox="1"/>
          <p:nvPr/>
        </p:nvSpPr>
        <p:spPr>
          <a:xfrm>
            <a:off x="569934" y="1154482"/>
            <a:ext cx="11302652" cy="69557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latin typeface="Calibri" panose="020F0502020204030204"/>
                <a:cs typeface="Calibri"/>
              </a:rPr>
              <a:t>İlk </a:t>
            </a:r>
            <a:r>
              <a:rPr lang="en-US" sz="2800" dirty="0" err="1">
                <a:latin typeface="Calibri" panose="020F0502020204030204"/>
                <a:cs typeface="Calibri"/>
              </a:rPr>
              <a:t>olarak</a:t>
            </a:r>
            <a:r>
              <a:rPr lang="en-US" sz="2800" dirty="0">
                <a:latin typeface="Calibri" panose="020F0502020204030204"/>
                <a:cs typeface="Calibri"/>
              </a:rPr>
              <a:t> </a:t>
            </a:r>
            <a:r>
              <a:rPr lang="en-US" sz="2800" dirty="0" err="1">
                <a:latin typeface="Calibri" panose="020F0502020204030204"/>
                <a:cs typeface="Calibri"/>
              </a:rPr>
              <a:t>müşteri</a:t>
            </a:r>
            <a:r>
              <a:rPr lang="en-US" sz="2800" dirty="0">
                <a:latin typeface="Calibri" panose="020F0502020204030204"/>
                <a:cs typeface="Calibri"/>
              </a:rPr>
              <a:t> </a:t>
            </a:r>
            <a:r>
              <a:rPr lang="en-US" sz="2800" dirty="0" err="1">
                <a:latin typeface="Calibri" panose="020F0502020204030204"/>
                <a:cs typeface="Calibri"/>
              </a:rPr>
              <a:t>istediği</a:t>
            </a:r>
            <a:r>
              <a:rPr lang="en-US" sz="2800" dirty="0">
                <a:latin typeface="Calibri" panose="020F0502020204030204"/>
                <a:cs typeface="Calibri"/>
              </a:rPr>
              <a:t> </a:t>
            </a:r>
            <a:r>
              <a:rPr lang="en-US" sz="2800" dirty="0" err="1">
                <a:latin typeface="Calibri" panose="020F0502020204030204"/>
                <a:cs typeface="Calibri"/>
              </a:rPr>
              <a:t>yazılım</a:t>
            </a:r>
            <a:r>
              <a:rPr lang="en-US" sz="2800" dirty="0">
                <a:latin typeface="Calibri" panose="020F0502020204030204"/>
                <a:cs typeface="Calibri"/>
              </a:rPr>
              <a:t> </a:t>
            </a:r>
            <a:r>
              <a:rPr lang="en-US" sz="2800" dirty="0" err="1">
                <a:latin typeface="Calibri" panose="020F0502020204030204"/>
                <a:cs typeface="Calibri"/>
              </a:rPr>
              <a:t>için</a:t>
            </a:r>
            <a:r>
              <a:rPr lang="en-US" sz="2800" dirty="0">
                <a:latin typeface="Calibri" panose="020F0502020204030204"/>
                <a:cs typeface="Calibri"/>
              </a:rPr>
              <a:t> </a:t>
            </a:r>
            <a:r>
              <a:rPr lang="en-US" sz="2800" dirty="0" err="1">
                <a:latin typeface="Calibri" panose="020F0502020204030204"/>
                <a:cs typeface="Calibri"/>
              </a:rPr>
              <a:t>gerekli</a:t>
            </a:r>
            <a:r>
              <a:rPr lang="en-US" sz="2800" dirty="0">
                <a:latin typeface="Calibri" panose="020F0502020204030204"/>
                <a:cs typeface="Calibri"/>
              </a:rPr>
              <a:t> </a:t>
            </a:r>
            <a:r>
              <a:rPr lang="en-US" sz="2800" dirty="0" err="1">
                <a:latin typeface="Calibri" panose="020F0502020204030204"/>
                <a:cs typeface="Calibri"/>
              </a:rPr>
              <a:t>kullanıcı</a:t>
            </a:r>
            <a:r>
              <a:rPr lang="en-US" sz="2800" dirty="0">
                <a:latin typeface="Calibri" panose="020F0502020204030204"/>
                <a:cs typeface="Calibri"/>
              </a:rPr>
              <a:t> </a:t>
            </a:r>
            <a:r>
              <a:rPr lang="en-US" sz="2800" dirty="0" err="1">
                <a:latin typeface="Calibri" panose="020F0502020204030204"/>
                <a:cs typeface="Calibri"/>
              </a:rPr>
              <a:t>hikayelerini</a:t>
            </a:r>
            <a:r>
              <a:rPr lang="en-US" sz="2800" dirty="0">
                <a:latin typeface="Calibri" panose="020F0502020204030204"/>
                <a:cs typeface="Calibri"/>
              </a:rPr>
              <a:t> </a:t>
            </a:r>
            <a:r>
              <a:rPr lang="en-US" sz="2800" dirty="0" err="1">
                <a:latin typeface="Calibri" panose="020F0502020204030204"/>
                <a:cs typeface="Calibri"/>
              </a:rPr>
              <a:t>yazılım</a:t>
            </a:r>
            <a:r>
              <a:rPr lang="en-US" sz="2800" dirty="0">
                <a:latin typeface="Calibri" panose="020F0502020204030204"/>
                <a:cs typeface="Calibri"/>
              </a:rPr>
              <a:t> </a:t>
            </a:r>
            <a:r>
              <a:rPr lang="en-US" sz="2800" dirty="0" err="1">
                <a:latin typeface="Calibri" panose="020F0502020204030204"/>
                <a:cs typeface="Calibri"/>
              </a:rPr>
              <a:t>geliştiricilerin</a:t>
            </a:r>
            <a:r>
              <a:rPr lang="en-US" sz="2800" dirty="0">
                <a:latin typeface="Calibri" panose="020F0502020204030204"/>
                <a:cs typeface="Calibri"/>
              </a:rPr>
              <a:t> de </a:t>
            </a:r>
            <a:r>
              <a:rPr lang="en-US" sz="2800" dirty="0" err="1">
                <a:latin typeface="Calibri" panose="020F0502020204030204"/>
                <a:cs typeface="Calibri"/>
              </a:rPr>
              <a:t>desteği</a:t>
            </a:r>
            <a:r>
              <a:rPr lang="en-US" sz="2800" dirty="0">
                <a:latin typeface="Calibri" panose="020F0502020204030204"/>
                <a:cs typeface="Calibri"/>
              </a:rPr>
              <a:t> </a:t>
            </a:r>
            <a:r>
              <a:rPr lang="en-US" sz="2800" dirty="0" err="1">
                <a:latin typeface="Calibri" panose="020F0502020204030204"/>
                <a:cs typeface="Calibri"/>
              </a:rPr>
              <a:t>ile</a:t>
            </a:r>
            <a:r>
              <a:rPr lang="en-US" sz="2800" dirty="0">
                <a:latin typeface="Calibri" panose="020F0502020204030204"/>
                <a:cs typeface="Calibri"/>
              </a:rPr>
              <a:t> </a:t>
            </a:r>
            <a:r>
              <a:rPr lang="en-US" sz="2800" dirty="0" err="1">
                <a:latin typeface="Calibri" panose="020F0502020204030204"/>
                <a:cs typeface="Calibri"/>
              </a:rPr>
              <a:t>oluşturur</a:t>
            </a:r>
            <a:r>
              <a:rPr lang="en-US" sz="2800" dirty="0">
                <a:latin typeface="Calibri" panose="020F0502020204030204"/>
                <a:cs typeface="Calibri"/>
              </a:rPr>
              <a:t>. </a:t>
            </a:r>
            <a:r>
              <a:rPr lang="en-US" sz="2800" dirty="0" err="1">
                <a:latin typeface="Calibri" panose="020F0502020204030204"/>
                <a:cs typeface="Calibri"/>
              </a:rPr>
              <a:t>Oluşturulan</a:t>
            </a:r>
            <a:r>
              <a:rPr lang="en-US" sz="2800" dirty="0">
                <a:latin typeface="Calibri" panose="020F0502020204030204"/>
                <a:cs typeface="Calibri"/>
              </a:rPr>
              <a:t> </a:t>
            </a:r>
            <a:r>
              <a:rPr lang="en-US" sz="2800" dirty="0" err="1">
                <a:latin typeface="Calibri" panose="020F0502020204030204"/>
                <a:cs typeface="Calibri"/>
              </a:rPr>
              <a:t>kullanıcı</a:t>
            </a:r>
            <a:r>
              <a:rPr lang="en-US" sz="2800" dirty="0">
                <a:latin typeface="Calibri" panose="020F0502020204030204"/>
                <a:cs typeface="Calibri"/>
              </a:rPr>
              <a:t> </a:t>
            </a:r>
            <a:r>
              <a:rPr lang="en-US" sz="2800" dirty="0" err="1">
                <a:latin typeface="Calibri" panose="020F0502020204030204"/>
                <a:cs typeface="Calibri"/>
              </a:rPr>
              <a:t>hikayelerinin</a:t>
            </a:r>
            <a:r>
              <a:rPr lang="en-US" sz="2800" dirty="0">
                <a:latin typeface="Calibri" panose="020F0502020204030204"/>
                <a:cs typeface="Calibri"/>
              </a:rPr>
              <a:t> her </a:t>
            </a:r>
            <a:r>
              <a:rPr lang="en-US" sz="2800" dirty="0" err="1">
                <a:latin typeface="Calibri" panose="020F0502020204030204"/>
                <a:cs typeface="Calibri"/>
              </a:rPr>
              <a:t>birine</a:t>
            </a:r>
            <a:r>
              <a:rPr lang="en-US" sz="2800" dirty="0">
                <a:latin typeface="Calibri" panose="020F0502020204030204"/>
                <a:cs typeface="Calibri"/>
              </a:rPr>
              <a:t> </a:t>
            </a:r>
            <a:r>
              <a:rPr lang="en-US" sz="2800" dirty="0" err="1">
                <a:latin typeface="Calibri" panose="020F0502020204030204"/>
                <a:cs typeface="Calibri"/>
              </a:rPr>
              <a:t>göre</a:t>
            </a:r>
            <a:r>
              <a:rPr lang="en-US" sz="2800" dirty="0">
                <a:latin typeface="Calibri" panose="020F0502020204030204"/>
                <a:cs typeface="Calibri"/>
              </a:rPr>
              <a:t> </a:t>
            </a:r>
            <a:r>
              <a:rPr lang="en-US" sz="2800" dirty="0" err="1">
                <a:latin typeface="Calibri" panose="020F0502020204030204"/>
                <a:cs typeface="Calibri"/>
              </a:rPr>
              <a:t>yazılım</a:t>
            </a:r>
            <a:r>
              <a:rPr lang="en-US" sz="2800" dirty="0">
                <a:latin typeface="Calibri" panose="020F0502020204030204"/>
                <a:cs typeface="Calibri"/>
              </a:rPr>
              <a:t> </a:t>
            </a:r>
            <a:r>
              <a:rPr lang="en-US" sz="2800" dirty="0" err="1">
                <a:latin typeface="Calibri" panose="020F0502020204030204"/>
                <a:cs typeface="Calibri"/>
              </a:rPr>
              <a:t>geliştiriciler</a:t>
            </a:r>
            <a:r>
              <a:rPr lang="en-US" sz="2800" dirty="0">
                <a:latin typeface="Calibri" panose="020F0502020204030204"/>
                <a:cs typeface="Calibri"/>
              </a:rPr>
              <a:t> </a:t>
            </a:r>
            <a:r>
              <a:rPr lang="en-US" sz="2800" dirty="0" err="1">
                <a:latin typeface="Calibri" panose="020F0502020204030204"/>
                <a:cs typeface="Calibri"/>
              </a:rPr>
              <a:t>tahmini</a:t>
            </a:r>
            <a:r>
              <a:rPr lang="en-US" sz="2800" dirty="0">
                <a:latin typeface="Calibri" panose="020F0502020204030204"/>
                <a:cs typeface="Calibri"/>
              </a:rPr>
              <a:t> </a:t>
            </a:r>
            <a:r>
              <a:rPr lang="en-US" sz="2800" dirty="0" err="1">
                <a:latin typeface="Calibri" panose="020F0502020204030204"/>
                <a:cs typeface="Calibri"/>
              </a:rPr>
              <a:t>geliştirme</a:t>
            </a:r>
            <a:r>
              <a:rPr lang="en-US" sz="2800" dirty="0">
                <a:latin typeface="Calibri" panose="020F0502020204030204"/>
                <a:cs typeface="Calibri"/>
              </a:rPr>
              <a:t> </a:t>
            </a:r>
            <a:r>
              <a:rPr lang="en-US" sz="2800" dirty="0" err="1">
                <a:latin typeface="Calibri" panose="020F0502020204030204"/>
                <a:cs typeface="Calibri"/>
              </a:rPr>
              <a:t>süresini</a:t>
            </a:r>
            <a:r>
              <a:rPr lang="en-US" sz="2800" dirty="0">
                <a:latin typeface="Calibri" panose="020F0502020204030204"/>
                <a:cs typeface="Calibri"/>
              </a:rPr>
              <a:t> </a:t>
            </a:r>
            <a:r>
              <a:rPr lang="en-US" sz="2800" dirty="0" err="1">
                <a:latin typeface="Calibri" panose="020F0502020204030204"/>
                <a:cs typeface="Calibri"/>
              </a:rPr>
              <a:t>belirlerler</a:t>
            </a:r>
            <a:r>
              <a:rPr lang="en-US" sz="2800" dirty="0">
                <a:latin typeface="Calibri" panose="020F0502020204030204"/>
                <a:cs typeface="Calibri"/>
              </a:rPr>
              <a:t>.</a:t>
            </a:r>
          </a:p>
          <a:p>
            <a:r>
              <a:rPr lang="en-US" sz="2800" dirty="0" err="1">
                <a:latin typeface="Calibri" panose="020F0502020204030204"/>
                <a:ea typeface="+mn-lt"/>
                <a:cs typeface="+mn-lt"/>
              </a:rPr>
              <a:t>Müşteri</a:t>
            </a:r>
            <a:r>
              <a:rPr lang="en-US" sz="2800" dirty="0">
                <a:latin typeface="Calibri" panose="020F0502020204030204"/>
                <a:ea typeface="+mn-lt"/>
                <a:cs typeface="+mn-lt"/>
              </a:rPr>
              <a:t> </a:t>
            </a:r>
            <a:r>
              <a:rPr lang="en-US" sz="2800" dirty="0" err="1">
                <a:latin typeface="Calibri" panose="020F0502020204030204"/>
                <a:ea typeface="+mn-lt"/>
                <a:cs typeface="+mn-lt"/>
              </a:rPr>
              <a:t>ve</a:t>
            </a:r>
            <a:r>
              <a:rPr lang="en-US" sz="2800" dirty="0">
                <a:latin typeface="Calibri" panose="020F0502020204030204"/>
                <a:ea typeface="+mn-lt"/>
                <a:cs typeface="+mn-lt"/>
              </a:rPr>
              <a:t> </a:t>
            </a:r>
            <a:r>
              <a:rPr lang="en-US" sz="2800" dirty="0" err="1">
                <a:latin typeface="Calibri" panose="020F0502020204030204"/>
                <a:ea typeface="+mn-lt"/>
                <a:cs typeface="+mn-lt"/>
              </a:rPr>
              <a:t>yazılımcılar</a:t>
            </a:r>
            <a:r>
              <a:rPr lang="en-US" sz="2800" dirty="0">
                <a:latin typeface="Calibri" panose="020F0502020204030204"/>
                <a:ea typeface="+mn-lt"/>
                <a:cs typeface="+mn-lt"/>
              </a:rPr>
              <a:t> </a:t>
            </a:r>
            <a:r>
              <a:rPr lang="en-US" sz="2800" dirty="0" err="1">
                <a:latin typeface="Calibri" panose="020F0502020204030204"/>
                <a:ea typeface="+mn-lt"/>
                <a:cs typeface="+mn-lt"/>
              </a:rPr>
              <a:t>oluşan</a:t>
            </a:r>
            <a:r>
              <a:rPr lang="en-US" sz="2800" dirty="0">
                <a:latin typeface="Calibri" panose="020F0502020204030204"/>
                <a:ea typeface="+mn-lt"/>
                <a:cs typeface="+mn-lt"/>
              </a:rPr>
              <a:t> </a:t>
            </a:r>
            <a:r>
              <a:rPr lang="en-US" sz="2800" dirty="0" err="1">
                <a:latin typeface="Calibri" panose="020F0502020204030204"/>
                <a:ea typeface="+mn-lt"/>
                <a:cs typeface="+mn-lt"/>
              </a:rPr>
              <a:t>kullanıcı</a:t>
            </a:r>
            <a:r>
              <a:rPr lang="en-US" sz="2800" dirty="0">
                <a:latin typeface="Calibri" panose="020F0502020204030204"/>
                <a:ea typeface="+mn-lt"/>
                <a:cs typeface="+mn-lt"/>
              </a:rPr>
              <a:t> </a:t>
            </a:r>
            <a:r>
              <a:rPr lang="en-US" sz="2800" dirty="0" err="1">
                <a:latin typeface="Calibri" panose="020F0502020204030204"/>
                <a:ea typeface="+mn-lt"/>
                <a:cs typeface="+mn-lt"/>
              </a:rPr>
              <a:t>hikayesine</a:t>
            </a:r>
            <a:r>
              <a:rPr lang="en-US" sz="2800" dirty="0">
                <a:latin typeface="Calibri" panose="020F0502020204030204"/>
                <a:ea typeface="+mn-lt"/>
                <a:cs typeface="+mn-lt"/>
              </a:rPr>
              <a:t> </a:t>
            </a:r>
            <a:r>
              <a:rPr lang="en-US" sz="2800" dirty="0" err="1">
                <a:latin typeface="Calibri" panose="020F0502020204030204"/>
                <a:ea typeface="+mn-lt"/>
                <a:cs typeface="+mn-lt"/>
              </a:rPr>
              <a:t>göre</a:t>
            </a:r>
            <a:r>
              <a:rPr lang="en-US" sz="2800" dirty="0">
                <a:latin typeface="Calibri" panose="020F0502020204030204"/>
                <a:ea typeface="+mn-lt"/>
                <a:cs typeface="+mn-lt"/>
              </a:rPr>
              <a:t> </a:t>
            </a:r>
            <a:r>
              <a:rPr lang="en-US" sz="2800" dirty="0" err="1">
                <a:latin typeface="Calibri" panose="020F0502020204030204"/>
                <a:ea typeface="+mn-lt"/>
                <a:cs typeface="+mn-lt"/>
              </a:rPr>
              <a:t>çıkarılacak</a:t>
            </a:r>
            <a:r>
              <a:rPr lang="en-US" sz="2800" dirty="0">
                <a:latin typeface="Calibri" panose="020F0502020204030204"/>
                <a:ea typeface="+mn-lt"/>
                <a:cs typeface="+mn-lt"/>
              </a:rPr>
              <a:t> </a:t>
            </a:r>
            <a:r>
              <a:rPr lang="en-US" sz="2800" dirty="0" err="1">
                <a:latin typeface="Calibri" panose="020F0502020204030204"/>
                <a:ea typeface="+mn-lt"/>
                <a:cs typeface="+mn-lt"/>
              </a:rPr>
              <a:t>olan</a:t>
            </a:r>
            <a:r>
              <a:rPr lang="en-US" sz="2800" dirty="0">
                <a:latin typeface="Calibri" panose="020F0502020204030204"/>
                <a:ea typeface="+mn-lt"/>
                <a:cs typeface="+mn-lt"/>
              </a:rPr>
              <a:t> </a:t>
            </a:r>
            <a:r>
              <a:rPr lang="en-US" sz="2800" dirty="0" err="1">
                <a:latin typeface="Calibri" panose="020F0502020204030204"/>
                <a:ea typeface="+mn-lt"/>
                <a:cs typeface="+mn-lt"/>
              </a:rPr>
              <a:t>sürümün</a:t>
            </a:r>
            <a:r>
              <a:rPr lang="en-US" sz="2800" dirty="0">
                <a:latin typeface="Calibri" panose="020F0502020204030204"/>
                <a:ea typeface="+mn-lt"/>
                <a:cs typeface="+mn-lt"/>
              </a:rPr>
              <a:t> </a:t>
            </a:r>
            <a:r>
              <a:rPr lang="en-US" sz="2800" dirty="0" err="1">
                <a:latin typeface="Calibri" panose="020F0502020204030204"/>
                <a:ea typeface="+mn-lt"/>
                <a:cs typeface="+mn-lt"/>
              </a:rPr>
              <a:t>planını</a:t>
            </a:r>
            <a:r>
              <a:rPr lang="en-US" sz="2800" dirty="0">
                <a:latin typeface="Calibri" panose="020F0502020204030204"/>
                <a:ea typeface="+mn-lt"/>
                <a:cs typeface="+mn-lt"/>
              </a:rPr>
              <a:t> </a:t>
            </a:r>
            <a:r>
              <a:rPr lang="en-US" sz="2800" dirty="0" err="1">
                <a:latin typeface="Calibri" panose="020F0502020204030204"/>
                <a:ea typeface="+mn-lt"/>
                <a:cs typeface="+mn-lt"/>
              </a:rPr>
              <a:t>yaparlar</a:t>
            </a:r>
            <a:r>
              <a:rPr lang="en-US" sz="2800" dirty="0">
                <a:latin typeface="Calibri" panose="020F0502020204030204"/>
                <a:ea typeface="+mn-lt"/>
                <a:cs typeface="+mn-lt"/>
              </a:rPr>
              <a:t>. </a:t>
            </a:r>
            <a:r>
              <a:rPr lang="en-US" sz="2800" dirty="0" err="1">
                <a:latin typeface="Calibri" panose="020F0502020204030204"/>
                <a:ea typeface="+mn-lt"/>
                <a:cs typeface="+mn-lt"/>
              </a:rPr>
              <a:t>Yapılan</a:t>
            </a:r>
            <a:r>
              <a:rPr lang="en-US" sz="2800" dirty="0">
                <a:latin typeface="Calibri" panose="020F0502020204030204"/>
                <a:ea typeface="+mn-lt"/>
                <a:cs typeface="+mn-lt"/>
              </a:rPr>
              <a:t> </a:t>
            </a:r>
            <a:r>
              <a:rPr lang="en-US" sz="2800" dirty="0" err="1">
                <a:latin typeface="Calibri" panose="020F0502020204030204"/>
                <a:ea typeface="+mn-lt"/>
                <a:cs typeface="+mn-lt"/>
              </a:rPr>
              <a:t>plana</a:t>
            </a:r>
            <a:r>
              <a:rPr lang="en-US" sz="2800" dirty="0">
                <a:latin typeface="Calibri" panose="020F0502020204030204"/>
                <a:ea typeface="+mn-lt"/>
                <a:cs typeface="+mn-lt"/>
              </a:rPr>
              <a:t> </a:t>
            </a:r>
            <a:r>
              <a:rPr lang="en-US" sz="2800" dirty="0" err="1">
                <a:latin typeface="Calibri" panose="020F0502020204030204"/>
                <a:ea typeface="+mn-lt"/>
                <a:cs typeface="+mn-lt"/>
              </a:rPr>
              <a:t>göre</a:t>
            </a:r>
            <a:r>
              <a:rPr lang="en-US" sz="2800" dirty="0">
                <a:latin typeface="Calibri" panose="020F0502020204030204"/>
                <a:ea typeface="+mn-lt"/>
                <a:cs typeface="+mn-lt"/>
              </a:rPr>
              <a:t> </a:t>
            </a:r>
            <a:r>
              <a:rPr lang="en-US" sz="2800" dirty="0" err="1">
                <a:latin typeface="Calibri" panose="020F0502020204030204"/>
                <a:ea typeface="+mn-lt"/>
                <a:cs typeface="+mn-lt"/>
              </a:rPr>
              <a:t>yazılım</a:t>
            </a:r>
            <a:r>
              <a:rPr lang="en-US" sz="2800" dirty="0">
                <a:latin typeface="Calibri" panose="020F0502020204030204"/>
                <a:ea typeface="+mn-lt"/>
                <a:cs typeface="+mn-lt"/>
              </a:rPr>
              <a:t> </a:t>
            </a:r>
            <a:r>
              <a:rPr lang="en-US" sz="2800" dirty="0" err="1">
                <a:latin typeface="Calibri" panose="020F0502020204030204"/>
                <a:ea typeface="+mn-lt"/>
                <a:cs typeface="+mn-lt"/>
              </a:rPr>
              <a:t>geliştiriciler</a:t>
            </a:r>
            <a:r>
              <a:rPr lang="en-US" sz="2800" dirty="0">
                <a:latin typeface="Calibri" panose="020F0502020204030204"/>
                <a:ea typeface="+mn-lt"/>
                <a:cs typeface="+mn-lt"/>
              </a:rPr>
              <a:t> </a:t>
            </a:r>
            <a:r>
              <a:rPr lang="en-US" sz="2800" dirty="0" err="1">
                <a:latin typeface="Calibri" panose="020F0502020204030204"/>
                <a:ea typeface="+mn-lt"/>
                <a:cs typeface="+mn-lt"/>
              </a:rPr>
              <a:t>kodlama</a:t>
            </a:r>
            <a:r>
              <a:rPr lang="en-US" sz="2800" dirty="0">
                <a:latin typeface="Calibri" panose="020F0502020204030204"/>
                <a:ea typeface="+mn-lt"/>
                <a:cs typeface="+mn-lt"/>
              </a:rPr>
              <a:t> </a:t>
            </a:r>
            <a:r>
              <a:rPr lang="en-US" sz="2800" dirty="0" err="1">
                <a:latin typeface="Calibri" panose="020F0502020204030204"/>
                <a:ea typeface="+mn-lt"/>
                <a:cs typeface="+mn-lt"/>
              </a:rPr>
              <a:t>işlemini</a:t>
            </a:r>
            <a:r>
              <a:rPr lang="en-US" sz="2800" dirty="0">
                <a:latin typeface="Calibri" panose="020F0502020204030204"/>
                <a:ea typeface="+mn-lt"/>
                <a:cs typeface="+mn-lt"/>
              </a:rPr>
              <a:t> </a:t>
            </a:r>
            <a:r>
              <a:rPr lang="en-US" sz="2800" dirty="0" err="1">
                <a:latin typeface="Calibri" panose="020F0502020204030204"/>
                <a:ea typeface="+mn-lt"/>
                <a:cs typeface="+mn-lt"/>
              </a:rPr>
              <a:t>gerçekleştirir</a:t>
            </a:r>
            <a:r>
              <a:rPr lang="en-US" sz="2800" dirty="0">
                <a:latin typeface="Calibri" panose="020F0502020204030204"/>
                <a:ea typeface="+mn-lt"/>
                <a:cs typeface="+mn-lt"/>
              </a:rPr>
              <a:t>. Test </a:t>
            </a:r>
            <a:r>
              <a:rPr lang="en-US" sz="2800" dirty="0" err="1">
                <a:latin typeface="Calibri" panose="020F0502020204030204"/>
                <a:ea typeface="+mn-lt"/>
                <a:cs typeface="+mn-lt"/>
              </a:rPr>
              <a:t>sorumlusu</a:t>
            </a:r>
            <a:r>
              <a:rPr lang="en-US" sz="2800" dirty="0">
                <a:latin typeface="Calibri" panose="020F0502020204030204"/>
                <a:ea typeface="+mn-lt"/>
                <a:cs typeface="+mn-lt"/>
              </a:rPr>
              <a:t> </a:t>
            </a:r>
            <a:r>
              <a:rPr lang="en-US" sz="2800" dirty="0" err="1">
                <a:latin typeface="Calibri" panose="020F0502020204030204"/>
                <a:ea typeface="+mn-lt"/>
                <a:cs typeface="+mn-lt"/>
              </a:rPr>
              <a:t>oluşan</a:t>
            </a:r>
            <a:r>
              <a:rPr lang="en-US" sz="2800" dirty="0">
                <a:latin typeface="Calibri" panose="020F0502020204030204"/>
                <a:ea typeface="+mn-lt"/>
                <a:cs typeface="+mn-lt"/>
              </a:rPr>
              <a:t> </a:t>
            </a:r>
            <a:r>
              <a:rPr lang="en-US" sz="2800" dirty="0" err="1">
                <a:latin typeface="Calibri" panose="020F0502020204030204"/>
                <a:ea typeface="+mn-lt"/>
                <a:cs typeface="+mn-lt"/>
              </a:rPr>
              <a:t>sürümün</a:t>
            </a:r>
            <a:r>
              <a:rPr lang="en-US" sz="2800" dirty="0">
                <a:latin typeface="Calibri" panose="020F0502020204030204"/>
                <a:ea typeface="+mn-lt"/>
                <a:cs typeface="+mn-lt"/>
              </a:rPr>
              <a:t> </a:t>
            </a:r>
            <a:r>
              <a:rPr lang="en-US" sz="2800" dirty="0" err="1">
                <a:latin typeface="Calibri" panose="020F0502020204030204"/>
                <a:ea typeface="+mn-lt"/>
                <a:cs typeface="+mn-lt"/>
              </a:rPr>
              <a:t>kullanıcı</a:t>
            </a:r>
            <a:r>
              <a:rPr lang="en-US" sz="2800" dirty="0">
                <a:latin typeface="Calibri" panose="020F0502020204030204"/>
                <a:ea typeface="+mn-lt"/>
                <a:cs typeface="+mn-lt"/>
              </a:rPr>
              <a:t> </a:t>
            </a:r>
            <a:r>
              <a:rPr lang="en-US" sz="2800" dirty="0" err="1">
                <a:latin typeface="Calibri" panose="020F0502020204030204"/>
                <a:ea typeface="+mn-lt"/>
                <a:cs typeface="+mn-lt"/>
              </a:rPr>
              <a:t>hikayelerine</a:t>
            </a:r>
            <a:r>
              <a:rPr lang="en-US" sz="2800" dirty="0">
                <a:latin typeface="Calibri" panose="020F0502020204030204"/>
                <a:ea typeface="+mn-lt"/>
                <a:cs typeface="+mn-lt"/>
              </a:rPr>
              <a:t> </a:t>
            </a:r>
            <a:r>
              <a:rPr lang="en-US" sz="2800" dirty="0" err="1">
                <a:latin typeface="Calibri" panose="020F0502020204030204"/>
                <a:ea typeface="+mn-lt"/>
                <a:cs typeface="+mn-lt"/>
              </a:rPr>
              <a:t>uygunluğunun</a:t>
            </a:r>
            <a:r>
              <a:rPr lang="en-US" sz="2800" dirty="0">
                <a:latin typeface="Calibri" panose="020F0502020204030204"/>
                <a:ea typeface="+mn-lt"/>
                <a:cs typeface="+mn-lt"/>
              </a:rPr>
              <a:t> </a:t>
            </a:r>
            <a:r>
              <a:rPr lang="en-US" sz="2800" dirty="0" err="1">
                <a:latin typeface="Calibri" panose="020F0502020204030204"/>
                <a:ea typeface="+mn-lt"/>
                <a:cs typeface="+mn-lt"/>
              </a:rPr>
              <a:t>ve</a:t>
            </a:r>
            <a:r>
              <a:rPr lang="en-US" sz="2800" dirty="0">
                <a:latin typeface="Calibri" panose="020F0502020204030204"/>
                <a:ea typeface="+mn-lt"/>
                <a:cs typeface="+mn-lt"/>
              </a:rPr>
              <a:t> </a:t>
            </a:r>
            <a:r>
              <a:rPr lang="en-US" sz="2800" dirty="0" err="1">
                <a:latin typeface="Calibri" panose="020F0502020204030204"/>
                <a:ea typeface="+mn-lt"/>
                <a:cs typeface="+mn-lt"/>
              </a:rPr>
              <a:t>çalışma</a:t>
            </a:r>
            <a:r>
              <a:rPr lang="en-US" sz="2800" dirty="0">
                <a:latin typeface="Calibri" panose="020F0502020204030204"/>
                <a:ea typeface="+mn-lt"/>
                <a:cs typeface="+mn-lt"/>
              </a:rPr>
              <a:t> </a:t>
            </a:r>
            <a:r>
              <a:rPr lang="en-US" sz="2800" dirty="0" err="1">
                <a:latin typeface="Calibri" panose="020F0502020204030204"/>
                <a:ea typeface="+mn-lt"/>
                <a:cs typeface="+mn-lt"/>
              </a:rPr>
              <a:t>zamanlı</a:t>
            </a:r>
            <a:r>
              <a:rPr lang="en-US" sz="2800" dirty="0">
                <a:latin typeface="Calibri" panose="020F0502020204030204"/>
                <a:ea typeface="+mn-lt"/>
                <a:cs typeface="+mn-lt"/>
              </a:rPr>
              <a:t> </a:t>
            </a:r>
            <a:r>
              <a:rPr lang="en-US" sz="2800" dirty="0" err="1">
                <a:latin typeface="Calibri" panose="020F0502020204030204"/>
                <a:ea typeface="+mn-lt"/>
                <a:cs typeface="+mn-lt"/>
              </a:rPr>
              <a:t>hata</a:t>
            </a:r>
            <a:r>
              <a:rPr lang="en-US" sz="2800" dirty="0">
                <a:latin typeface="Calibri" panose="020F0502020204030204"/>
                <a:ea typeface="+mn-lt"/>
                <a:cs typeface="+mn-lt"/>
              </a:rPr>
              <a:t> </a:t>
            </a:r>
            <a:r>
              <a:rPr lang="en-US" sz="2800" dirty="0" err="1">
                <a:latin typeface="Calibri" panose="020F0502020204030204"/>
                <a:ea typeface="+mn-lt"/>
                <a:cs typeface="+mn-lt"/>
              </a:rPr>
              <a:t>oluşup</a:t>
            </a:r>
            <a:r>
              <a:rPr lang="en-US" sz="2800" dirty="0">
                <a:latin typeface="Calibri" panose="020F0502020204030204"/>
                <a:ea typeface="+mn-lt"/>
                <a:cs typeface="+mn-lt"/>
              </a:rPr>
              <a:t> </a:t>
            </a:r>
            <a:r>
              <a:rPr lang="en-US" sz="2800" dirty="0" err="1">
                <a:latin typeface="Calibri" panose="020F0502020204030204"/>
                <a:ea typeface="+mn-lt"/>
                <a:cs typeface="+mn-lt"/>
              </a:rPr>
              <a:t>oluşmadığının</a:t>
            </a:r>
            <a:r>
              <a:rPr lang="en-US" sz="2800" dirty="0">
                <a:latin typeface="Calibri" panose="020F0502020204030204"/>
                <a:ea typeface="+mn-lt"/>
                <a:cs typeface="+mn-lt"/>
              </a:rPr>
              <a:t> </a:t>
            </a:r>
            <a:r>
              <a:rPr lang="en-US" sz="2800" dirty="0" err="1">
                <a:latin typeface="Calibri" panose="020F0502020204030204"/>
                <a:ea typeface="+mn-lt"/>
                <a:cs typeface="+mn-lt"/>
              </a:rPr>
              <a:t>kontrolünü</a:t>
            </a:r>
            <a:r>
              <a:rPr lang="en-US" sz="2800" dirty="0">
                <a:latin typeface="Calibri" panose="020F0502020204030204"/>
                <a:ea typeface="+mn-lt"/>
                <a:cs typeface="+mn-lt"/>
              </a:rPr>
              <a:t> </a:t>
            </a:r>
            <a:r>
              <a:rPr lang="en-US" sz="2800" dirty="0" err="1">
                <a:latin typeface="Calibri" panose="020F0502020204030204"/>
                <a:ea typeface="+mn-lt"/>
                <a:cs typeface="+mn-lt"/>
              </a:rPr>
              <a:t>yapar</a:t>
            </a:r>
            <a:r>
              <a:rPr lang="en-US" sz="2800" dirty="0">
                <a:latin typeface="Calibri" panose="020F0502020204030204"/>
                <a:ea typeface="+mn-lt"/>
                <a:cs typeface="+mn-lt"/>
              </a:rPr>
              <a:t> </a:t>
            </a:r>
            <a:r>
              <a:rPr lang="en-US" sz="2800" dirty="0" err="1">
                <a:latin typeface="Calibri" panose="020F0502020204030204"/>
                <a:ea typeface="+mn-lt"/>
                <a:cs typeface="+mn-lt"/>
              </a:rPr>
              <a:t>ve</a:t>
            </a:r>
            <a:r>
              <a:rPr lang="en-US" sz="2800" dirty="0">
                <a:latin typeface="Calibri" panose="020F0502020204030204"/>
                <a:ea typeface="+mn-lt"/>
                <a:cs typeface="+mn-lt"/>
              </a:rPr>
              <a:t> </a:t>
            </a:r>
            <a:r>
              <a:rPr lang="en-US" sz="2800" dirty="0" err="1">
                <a:latin typeface="Calibri" panose="020F0502020204030204"/>
                <a:ea typeface="+mn-lt"/>
                <a:cs typeface="+mn-lt"/>
              </a:rPr>
              <a:t>başarılı</a:t>
            </a:r>
            <a:r>
              <a:rPr lang="en-US" sz="2800" dirty="0">
                <a:latin typeface="Calibri" panose="020F0502020204030204"/>
                <a:ea typeface="+mn-lt"/>
                <a:cs typeface="+mn-lt"/>
              </a:rPr>
              <a:t> </a:t>
            </a:r>
            <a:r>
              <a:rPr lang="en-US" sz="2800" dirty="0" err="1">
                <a:latin typeface="Calibri" panose="020F0502020204030204"/>
                <a:ea typeface="+mn-lt"/>
                <a:cs typeface="+mn-lt"/>
              </a:rPr>
              <a:t>olan</a:t>
            </a:r>
            <a:r>
              <a:rPr lang="en-US" sz="2800" dirty="0">
                <a:latin typeface="Calibri" panose="020F0502020204030204"/>
                <a:ea typeface="+mn-lt"/>
                <a:cs typeface="+mn-lt"/>
              </a:rPr>
              <a:t> </a:t>
            </a:r>
            <a:r>
              <a:rPr lang="en-US" sz="2800" dirty="0" err="1">
                <a:latin typeface="Calibri" panose="020F0502020204030204"/>
                <a:ea typeface="+mn-lt"/>
                <a:cs typeface="+mn-lt"/>
              </a:rPr>
              <a:t>sürüm</a:t>
            </a:r>
            <a:r>
              <a:rPr lang="en-US" sz="2800" dirty="0">
                <a:latin typeface="Calibri" panose="020F0502020204030204"/>
                <a:ea typeface="+mn-lt"/>
                <a:cs typeface="+mn-lt"/>
              </a:rPr>
              <a:t> </a:t>
            </a:r>
            <a:r>
              <a:rPr lang="en-US" sz="2800" dirty="0" err="1">
                <a:latin typeface="Calibri" panose="020F0502020204030204"/>
                <a:ea typeface="+mn-lt"/>
                <a:cs typeface="+mn-lt"/>
              </a:rPr>
              <a:t>müşterinin</a:t>
            </a:r>
            <a:r>
              <a:rPr lang="en-US" sz="2800" dirty="0">
                <a:latin typeface="Calibri" panose="020F0502020204030204"/>
                <a:ea typeface="+mn-lt"/>
                <a:cs typeface="+mn-lt"/>
              </a:rPr>
              <a:t> </a:t>
            </a:r>
            <a:r>
              <a:rPr lang="en-US" sz="2800" dirty="0" err="1">
                <a:latin typeface="Calibri" panose="020F0502020204030204"/>
                <a:ea typeface="+mn-lt"/>
                <a:cs typeface="+mn-lt"/>
              </a:rPr>
              <a:t>kullanımına</a:t>
            </a:r>
            <a:r>
              <a:rPr lang="en-US" sz="2800" dirty="0">
                <a:latin typeface="Calibri" panose="020F0502020204030204"/>
                <a:ea typeface="+mn-lt"/>
                <a:cs typeface="+mn-lt"/>
              </a:rPr>
              <a:t> </a:t>
            </a:r>
            <a:r>
              <a:rPr lang="en-US" sz="2800" dirty="0" err="1">
                <a:latin typeface="Calibri" panose="020F0502020204030204"/>
                <a:ea typeface="+mn-lt"/>
                <a:cs typeface="+mn-lt"/>
              </a:rPr>
              <a:t>sunulur</a:t>
            </a:r>
            <a:r>
              <a:rPr lang="en-US" sz="2800" dirty="0">
                <a:latin typeface="Calibri" panose="020F0502020204030204"/>
                <a:ea typeface="+mn-lt"/>
                <a:cs typeface="+mn-lt"/>
              </a:rPr>
              <a:t>.</a:t>
            </a:r>
            <a:endParaRPr lang="en-US" dirty="0">
              <a:latin typeface="Calibri" panose="020F0502020204030204"/>
              <a:cs typeface="Times New Roman"/>
            </a:endParaRPr>
          </a:p>
          <a:p>
            <a:r>
              <a:rPr lang="en-US" sz="2800" dirty="0" err="1">
                <a:ea typeface="+mn-lt"/>
                <a:cs typeface="+mn-lt"/>
              </a:rPr>
              <a:t>Müşteri</a:t>
            </a:r>
            <a:r>
              <a:rPr lang="en-US" sz="2800" dirty="0">
                <a:ea typeface="+mn-lt"/>
                <a:cs typeface="+mn-lt"/>
              </a:rPr>
              <a:t> </a:t>
            </a:r>
            <a:r>
              <a:rPr lang="en-US" sz="2800" dirty="0" err="1">
                <a:ea typeface="+mn-lt"/>
                <a:cs typeface="+mn-lt"/>
              </a:rPr>
              <a:t>kullanım</a:t>
            </a:r>
            <a:r>
              <a:rPr lang="en-US" sz="2800" dirty="0">
                <a:ea typeface="+mn-lt"/>
                <a:cs typeface="+mn-lt"/>
              </a:rPr>
              <a:t> </a:t>
            </a:r>
            <a:r>
              <a:rPr lang="en-US" sz="2800" dirty="0" err="1">
                <a:ea typeface="+mn-lt"/>
                <a:cs typeface="+mn-lt"/>
              </a:rPr>
              <a:t>sonrasında</a:t>
            </a:r>
            <a:r>
              <a:rPr lang="en-US" sz="2800" dirty="0">
                <a:ea typeface="+mn-lt"/>
                <a:cs typeface="+mn-lt"/>
              </a:rPr>
              <a:t> </a:t>
            </a:r>
            <a:r>
              <a:rPr lang="en-US" sz="2800" dirty="0" err="1">
                <a:ea typeface="+mn-lt"/>
                <a:cs typeface="+mn-lt"/>
              </a:rPr>
              <a:t>uygunluk</a:t>
            </a:r>
            <a:r>
              <a:rPr lang="en-US" sz="2800" dirty="0">
                <a:ea typeface="+mn-lt"/>
                <a:cs typeface="+mn-lt"/>
              </a:rPr>
              <a:t> </a:t>
            </a:r>
            <a:r>
              <a:rPr lang="en-US" sz="2800" dirty="0" err="1">
                <a:ea typeface="+mn-lt"/>
                <a:cs typeface="+mn-lt"/>
              </a:rPr>
              <a:t>durumu</a:t>
            </a:r>
            <a:r>
              <a:rPr lang="en-US" sz="2800" dirty="0">
                <a:ea typeface="+mn-lt"/>
                <a:cs typeface="+mn-lt"/>
              </a:rPr>
              <a:t> </a:t>
            </a:r>
            <a:r>
              <a:rPr lang="en-US" sz="2800" dirty="0" err="1">
                <a:ea typeface="+mn-lt"/>
                <a:cs typeface="+mn-lt"/>
              </a:rPr>
              <a:t>hakkında</a:t>
            </a:r>
            <a:r>
              <a:rPr lang="en-US" sz="2800" dirty="0">
                <a:ea typeface="+mn-lt"/>
                <a:cs typeface="+mn-lt"/>
              </a:rPr>
              <a:t> </a:t>
            </a:r>
            <a:r>
              <a:rPr lang="en-US" sz="2800" dirty="0" err="1">
                <a:ea typeface="+mn-lt"/>
                <a:cs typeface="+mn-lt"/>
              </a:rPr>
              <a:t>geri</a:t>
            </a:r>
            <a:r>
              <a:rPr lang="en-US" sz="2800" dirty="0">
                <a:ea typeface="+mn-lt"/>
                <a:cs typeface="+mn-lt"/>
              </a:rPr>
              <a:t> </a:t>
            </a:r>
            <a:r>
              <a:rPr lang="en-US" sz="2800" dirty="0" err="1">
                <a:ea typeface="+mn-lt"/>
                <a:cs typeface="+mn-lt"/>
              </a:rPr>
              <a:t>bildirimde</a:t>
            </a:r>
            <a:r>
              <a:rPr lang="en-US" sz="2800" dirty="0">
                <a:ea typeface="+mn-lt"/>
                <a:cs typeface="+mn-lt"/>
              </a:rPr>
              <a:t> </a:t>
            </a:r>
            <a:r>
              <a:rPr lang="en-US" sz="2800" dirty="0" err="1">
                <a:ea typeface="+mn-lt"/>
                <a:cs typeface="+mn-lt"/>
              </a:rPr>
              <a:t>bulunur</a:t>
            </a:r>
            <a:r>
              <a:rPr lang="en-US" sz="2800" dirty="0">
                <a:ea typeface="+mn-lt"/>
                <a:cs typeface="+mn-lt"/>
              </a:rPr>
              <a:t> </a:t>
            </a:r>
            <a:r>
              <a:rPr lang="en-US" sz="2800" dirty="0" err="1">
                <a:ea typeface="+mn-lt"/>
                <a:cs typeface="+mn-lt"/>
              </a:rPr>
              <a:t>ve</a:t>
            </a:r>
            <a:r>
              <a:rPr lang="en-US" sz="2800" dirty="0">
                <a:ea typeface="+mn-lt"/>
                <a:cs typeface="+mn-lt"/>
              </a:rPr>
              <a:t> </a:t>
            </a:r>
            <a:r>
              <a:rPr lang="en-US" sz="2800" dirty="0" err="1">
                <a:ea typeface="+mn-lt"/>
                <a:cs typeface="+mn-lt"/>
              </a:rPr>
              <a:t>çoğunlukla</a:t>
            </a:r>
            <a:r>
              <a:rPr lang="en-US" sz="2800" dirty="0">
                <a:ea typeface="+mn-lt"/>
                <a:cs typeface="+mn-lt"/>
              </a:rPr>
              <a:t> </a:t>
            </a:r>
            <a:r>
              <a:rPr lang="en-US" sz="2800" dirty="0" err="1">
                <a:ea typeface="+mn-lt"/>
                <a:cs typeface="+mn-lt"/>
              </a:rPr>
              <a:t>en</a:t>
            </a:r>
            <a:r>
              <a:rPr lang="en-US" sz="2800" dirty="0">
                <a:ea typeface="+mn-lt"/>
                <a:cs typeface="+mn-lt"/>
              </a:rPr>
              <a:t> </a:t>
            </a:r>
            <a:r>
              <a:rPr lang="en-US" sz="2800" dirty="0" err="1">
                <a:ea typeface="+mn-lt"/>
                <a:cs typeface="+mn-lt"/>
              </a:rPr>
              <a:t>az</a:t>
            </a:r>
            <a:r>
              <a:rPr lang="en-US" sz="2800" dirty="0">
                <a:ea typeface="+mn-lt"/>
                <a:cs typeface="+mn-lt"/>
              </a:rPr>
              <a:t> </a:t>
            </a:r>
            <a:r>
              <a:rPr lang="en-US" sz="2800" dirty="0" err="1">
                <a:ea typeface="+mn-lt"/>
                <a:cs typeface="+mn-lt"/>
              </a:rPr>
              <a:t>bir</a:t>
            </a:r>
            <a:r>
              <a:rPr lang="en-US" sz="2800" dirty="0">
                <a:ea typeface="+mn-lt"/>
                <a:cs typeface="+mn-lt"/>
              </a:rPr>
              <a:t> </a:t>
            </a:r>
            <a:r>
              <a:rPr lang="en-US" sz="2800" dirty="0" err="1">
                <a:ea typeface="+mn-lt"/>
                <a:cs typeface="+mn-lt"/>
              </a:rPr>
              <a:t>sürüm</a:t>
            </a:r>
            <a:r>
              <a:rPr lang="en-US" sz="2800" dirty="0">
                <a:ea typeface="+mn-lt"/>
                <a:cs typeface="+mn-lt"/>
              </a:rPr>
              <a:t> </a:t>
            </a:r>
            <a:r>
              <a:rPr lang="en-US" sz="2800" dirty="0" err="1">
                <a:ea typeface="+mn-lt"/>
                <a:cs typeface="+mn-lt"/>
              </a:rPr>
              <a:t>daha</a:t>
            </a:r>
            <a:r>
              <a:rPr lang="en-US" sz="2800" dirty="0">
                <a:ea typeface="+mn-lt"/>
                <a:cs typeface="+mn-lt"/>
              </a:rPr>
              <a:t> </a:t>
            </a:r>
            <a:r>
              <a:rPr lang="en-US" sz="2800" dirty="0" err="1">
                <a:ea typeface="+mn-lt"/>
                <a:cs typeface="+mn-lt"/>
              </a:rPr>
              <a:t>çıkarılmak</a:t>
            </a:r>
            <a:r>
              <a:rPr lang="en-US" sz="2800" dirty="0">
                <a:ea typeface="+mn-lt"/>
                <a:cs typeface="+mn-lt"/>
              </a:rPr>
              <a:t> </a:t>
            </a:r>
            <a:r>
              <a:rPr lang="en-US" sz="2800" dirty="0" err="1">
                <a:ea typeface="+mn-lt"/>
                <a:cs typeface="+mn-lt"/>
              </a:rPr>
              <a:t>durumundadır</a:t>
            </a:r>
            <a:r>
              <a:rPr lang="en-US" sz="2800" dirty="0">
                <a:ea typeface="+mn-lt"/>
                <a:cs typeface="+mn-lt"/>
              </a:rPr>
              <a:t>. </a:t>
            </a:r>
            <a:r>
              <a:rPr lang="en-US" sz="2800" dirty="0" err="1">
                <a:ea typeface="+mn-lt"/>
                <a:cs typeface="+mn-lt"/>
              </a:rPr>
              <a:t>Bazen</a:t>
            </a:r>
            <a:r>
              <a:rPr lang="en-US" sz="2800" dirty="0">
                <a:ea typeface="+mn-lt"/>
                <a:cs typeface="+mn-lt"/>
              </a:rPr>
              <a:t> de </a:t>
            </a:r>
            <a:r>
              <a:rPr lang="en-US" sz="2800" dirty="0" err="1">
                <a:ea typeface="+mn-lt"/>
                <a:cs typeface="+mn-lt"/>
              </a:rPr>
              <a:t>köklü</a:t>
            </a:r>
            <a:r>
              <a:rPr lang="en-US" sz="2800" dirty="0">
                <a:ea typeface="+mn-lt"/>
                <a:cs typeface="+mn-lt"/>
              </a:rPr>
              <a:t> </a:t>
            </a:r>
            <a:r>
              <a:rPr lang="en-US" sz="2800" dirty="0" err="1">
                <a:ea typeface="+mn-lt"/>
                <a:cs typeface="+mn-lt"/>
              </a:rPr>
              <a:t>değişiklik</a:t>
            </a:r>
            <a:r>
              <a:rPr lang="en-US" sz="2800" dirty="0">
                <a:ea typeface="+mn-lt"/>
                <a:cs typeface="+mn-lt"/>
              </a:rPr>
              <a:t> </a:t>
            </a:r>
            <a:r>
              <a:rPr lang="en-US" sz="2800" dirty="0" err="1">
                <a:ea typeface="+mn-lt"/>
                <a:cs typeface="+mn-lt"/>
              </a:rPr>
              <a:t>olur</a:t>
            </a:r>
            <a:r>
              <a:rPr lang="en-US" sz="2800" dirty="0">
                <a:ea typeface="+mn-lt"/>
                <a:cs typeface="+mn-lt"/>
              </a:rPr>
              <a:t> </a:t>
            </a:r>
            <a:r>
              <a:rPr lang="en-US" sz="2800" dirty="0" err="1">
                <a:ea typeface="+mn-lt"/>
                <a:cs typeface="+mn-lt"/>
              </a:rPr>
              <a:t>ve</a:t>
            </a:r>
            <a:r>
              <a:rPr lang="en-US" sz="2800" dirty="0">
                <a:ea typeface="+mn-lt"/>
                <a:cs typeface="+mn-lt"/>
              </a:rPr>
              <a:t> her </a:t>
            </a:r>
            <a:r>
              <a:rPr lang="en-US" sz="2800" dirty="0" err="1">
                <a:ea typeface="+mn-lt"/>
                <a:cs typeface="+mn-lt"/>
              </a:rPr>
              <a:t>bir</a:t>
            </a:r>
            <a:r>
              <a:rPr lang="en-US" sz="2800" dirty="0">
                <a:ea typeface="+mn-lt"/>
                <a:cs typeface="+mn-lt"/>
              </a:rPr>
              <a:t> </a:t>
            </a:r>
            <a:r>
              <a:rPr lang="en-US" sz="2800" dirty="0" err="1">
                <a:ea typeface="+mn-lt"/>
                <a:cs typeface="+mn-lt"/>
              </a:rPr>
              <a:t>sürüm</a:t>
            </a:r>
            <a:r>
              <a:rPr lang="en-US" sz="2800" dirty="0">
                <a:ea typeface="+mn-lt"/>
                <a:cs typeface="+mn-lt"/>
              </a:rPr>
              <a:t> </a:t>
            </a:r>
            <a:r>
              <a:rPr lang="en-US" sz="2800" dirty="0" err="1">
                <a:ea typeface="+mn-lt"/>
                <a:cs typeface="+mn-lt"/>
              </a:rPr>
              <a:t>için</a:t>
            </a:r>
            <a:r>
              <a:rPr lang="en-US" sz="2800" dirty="0">
                <a:ea typeface="+mn-lt"/>
                <a:cs typeface="+mn-lt"/>
              </a:rPr>
              <a:t> </a:t>
            </a:r>
            <a:r>
              <a:rPr lang="en-US" sz="2800" dirty="0" err="1">
                <a:ea typeface="+mn-lt"/>
                <a:cs typeface="+mn-lt"/>
              </a:rPr>
              <a:t>işlemler</a:t>
            </a:r>
            <a:r>
              <a:rPr lang="en-US" sz="2800" dirty="0">
                <a:ea typeface="+mn-lt"/>
                <a:cs typeface="+mn-lt"/>
              </a:rPr>
              <a:t> </a:t>
            </a:r>
            <a:r>
              <a:rPr lang="en-US" sz="2800" dirty="0" err="1">
                <a:ea typeface="+mn-lt"/>
                <a:cs typeface="+mn-lt"/>
              </a:rPr>
              <a:t>en</a:t>
            </a:r>
            <a:r>
              <a:rPr lang="en-US" sz="2800" dirty="0">
                <a:ea typeface="+mn-lt"/>
                <a:cs typeface="+mn-lt"/>
              </a:rPr>
              <a:t> </a:t>
            </a:r>
            <a:r>
              <a:rPr lang="en-US" sz="2800" dirty="0" err="1">
                <a:ea typeface="+mn-lt"/>
                <a:cs typeface="+mn-lt"/>
              </a:rPr>
              <a:t>baştan</a:t>
            </a:r>
            <a:r>
              <a:rPr lang="en-US" sz="2800" dirty="0">
                <a:ea typeface="+mn-lt"/>
                <a:cs typeface="+mn-lt"/>
              </a:rPr>
              <a:t> </a:t>
            </a:r>
            <a:r>
              <a:rPr lang="en-US" sz="2800" dirty="0" err="1">
                <a:ea typeface="+mn-lt"/>
                <a:cs typeface="+mn-lt"/>
              </a:rPr>
              <a:t>tekrar</a:t>
            </a:r>
            <a:r>
              <a:rPr lang="en-US" sz="2800" dirty="0">
                <a:ea typeface="+mn-lt"/>
                <a:cs typeface="+mn-lt"/>
              </a:rPr>
              <a:t> </a:t>
            </a:r>
            <a:r>
              <a:rPr lang="en-US" sz="2800" dirty="0" err="1">
                <a:ea typeface="+mn-lt"/>
                <a:cs typeface="+mn-lt"/>
              </a:rPr>
              <a:t>yapılırlar</a:t>
            </a:r>
            <a:r>
              <a:rPr lang="en-US" sz="2800" dirty="0">
                <a:ea typeface="+mn-lt"/>
                <a:cs typeface="+mn-lt"/>
              </a:rPr>
              <a:t>.</a:t>
            </a:r>
            <a:endParaRPr lang="en-US" sz="2800" dirty="0">
              <a:cs typeface="Calibri"/>
            </a:endParaRPr>
          </a:p>
          <a:p>
            <a:r>
              <a:rPr lang="en-US" dirty="0"/>
              <a:t/>
            </a:r>
            <a:br>
              <a:rPr lang="en-US" dirty="0"/>
            </a:br>
            <a:endParaRPr lang="en-US" dirty="0"/>
          </a:p>
          <a:p>
            <a:endParaRPr lang="en-US" dirty="0"/>
          </a:p>
          <a:p>
            <a:endParaRPr lang="en-US" sz="2800" b="1" dirty="0">
              <a:solidFill>
                <a:schemeClr val="bg1">
                  <a:lumMod val="95000"/>
                  <a:lumOff val="5000"/>
                </a:schemeClr>
              </a:solidFill>
              <a:latin typeface="ff0"/>
            </a:endParaRPr>
          </a:p>
          <a:p>
            <a:endParaRPr lang="en-US" sz="2800" b="1" dirty="0">
              <a:solidFill>
                <a:schemeClr val="bg1">
                  <a:lumMod val="95000"/>
                  <a:lumOff val="5000"/>
                </a:schemeClr>
              </a:solidFill>
              <a:latin typeface="ff2"/>
            </a:endParaRPr>
          </a:p>
        </p:txBody>
      </p:sp>
    </p:spTree>
    <p:extLst>
      <p:ext uri="{BB962C8B-B14F-4D97-AF65-F5344CB8AC3E}">
        <p14:creationId xmlns:p14="http://schemas.microsoft.com/office/powerpoint/2010/main" val="694435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8640" y="706725"/>
            <a:ext cx="11117580" cy="4832092"/>
          </a:xfrm>
          <a:prstGeom prst="rect">
            <a:avLst/>
          </a:prstGeom>
        </p:spPr>
        <p:txBody>
          <a:bodyPr wrap="square">
            <a:spAutoFit/>
          </a:bodyPr>
          <a:lstStyle/>
          <a:p>
            <a:pPr lvl="0" defTabSz="457200"/>
            <a:r>
              <a:rPr lang="en-US" sz="2800" dirty="0" err="1">
                <a:solidFill>
                  <a:prstClr val="black">
                    <a:lumMod val="95000"/>
                    <a:lumOff val="5000"/>
                  </a:prstClr>
                </a:solidFill>
                <a:latin typeface="Times New Roman"/>
                <a:ea typeface="+mn-lt"/>
                <a:cs typeface="Calibri" panose="020F0502020204030204"/>
              </a:rPr>
              <a:t>Müşteri</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kullanım</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sonrasında</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uygunluk</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durumu</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hakkında</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geri</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bildirimde</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bulunur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ve</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çoğunlukla</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en</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az</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bir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sürüm</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daha</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çıkarılmak</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durumundadır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Bazen</a:t>
            </a:r>
            <a:r>
              <a:rPr lang="en-US" sz="2800" dirty="0">
                <a:solidFill>
                  <a:prstClr val="black">
                    <a:lumMod val="95000"/>
                    <a:lumOff val="5000"/>
                  </a:prstClr>
                </a:solidFill>
                <a:latin typeface="Times New Roman"/>
                <a:ea typeface="+mn-lt"/>
                <a:cs typeface="Calibri" panose="020F0502020204030204"/>
              </a:rPr>
              <a:t> de </a:t>
            </a:r>
            <a:r>
              <a:rPr lang="en-US" sz="2800" dirty="0" err="1">
                <a:solidFill>
                  <a:prstClr val="black">
                    <a:lumMod val="95000"/>
                    <a:lumOff val="5000"/>
                  </a:prstClr>
                </a:solidFill>
                <a:latin typeface="Times New Roman"/>
                <a:ea typeface="+mn-lt"/>
                <a:cs typeface="Calibri" panose="020F0502020204030204"/>
              </a:rPr>
              <a:t>köklü</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değişiklik</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olur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ve</a:t>
            </a:r>
            <a:r>
              <a:rPr lang="en-US" sz="2800" dirty="0">
                <a:solidFill>
                  <a:prstClr val="black">
                    <a:lumMod val="95000"/>
                    <a:lumOff val="5000"/>
                  </a:prstClr>
                </a:solidFill>
                <a:latin typeface="Times New Roman"/>
                <a:ea typeface="+mn-lt"/>
                <a:cs typeface="Calibri" panose="020F0502020204030204"/>
              </a:rPr>
              <a:t> her </a:t>
            </a:r>
            <a:r>
              <a:rPr lang="en-US" sz="2800" dirty="0" err="1">
                <a:solidFill>
                  <a:prstClr val="black">
                    <a:lumMod val="95000"/>
                    <a:lumOff val="5000"/>
                  </a:prstClr>
                </a:solidFill>
                <a:latin typeface="Times New Roman"/>
                <a:ea typeface="+mn-lt"/>
                <a:cs typeface="Calibri" panose="020F0502020204030204"/>
              </a:rPr>
              <a:t>bir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sürüm</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için</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işlemler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en</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baştan</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tekrar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yapılırlar</a:t>
            </a:r>
            <a:r>
              <a:rPr lang="en-US" sz="2800" dirty="0">
                <a:solidFill>
                  <a:srgbClr val="0D0D0D"/>
                </a:solidFill>
                <a:latin typeface="Times New Roman"/>
                <a:ea typeface="+mn-lt"/>
                <a:cs typeface="Calibri" panose="020F0502020204030204"/>
              </a:rPr>
              <a:t>.</a:t>
            </a:r>
            <a:endParaRPr lang="en-US" sz="2800" dirty="0">
              <a:solidFill>
                <a:srgbClr val="0D0D0D"/>
              </a:solidFill>
              <a:latin typeface="Times New Roman"/>
              <a:cs typeface="Calibri"/>
            </a:endParaRPr>
          </a:p>
          <a:p>
            <a:pPr lvl="0" defTabSz="457200"/>
            <a:endParaRPr lang="en-US" sz="2800" b="1" dirty="0">
              <a:solidFill>
                <a:srgbClr val="0D0D0D"/>
              </a:solidFill>
              <a:latin typeface="Times New Roman"/>
              <a:cs typeface="Calibri"/>
            </a:endParaRPr>
          </a:p>
          <a:p>
            <a:pPr lvl="0" defTabSz="457200"/>
            <a:r>
              <a:rPr lang="en-US" sz="2800" b="1" dirty="0" err="1">
                <a:solidFill>
                  <a:prstClr val="black">
                    <a:lumMod val="95000"/>
                    <a:lumOff val="5000"/>
                  </a:prstClr>
                </a:solidFill>
                <a:latin typeface="Times New Roman"/>
                <a:ea typeface="+mn-lt"/>
                <a:cs typeface="Calibri" panose="020F0502020204030204"/>
              </a:rPr>
              <a:t>Sürüm</a:t>
            </a:r>
            <a:r>
              <a:rPr lang="en-US" sz="2800" b="1" dirty="0">
                <a:solidFill>
                  <a:prstClr val="black">
                    <a:lumMod val="95000"/>
                    <a:lumOff val="5000"/>
                  </a:prstClr>
                </a:solidFill>
                <a:latin typeface="Times New Roman"/>
                <a:ea typeface="+mn-lt"/>
                <a:cs typeface="Calibri" panose="020F0502020204030204"/>
              </a:rPr>
              <a:t> </a:t>
            </a:r>
            <a:r>
              <a:rPr lang="en-US" sz="2800" b="1" dirty="0" err="1">
                <a:solidFill>
                  <a:prstClr val="black">
                    <a:lumMod val="95000"/>
                    <a:lumOff val="5000"/>
                  </a:prstClr>
                </a:solidFill>
                <a:latin typeface="Times New Roman"/>
                <a:ea typeface="+mn-lt"/>
                <a:cs typeface="Calibri" panose="020F0502020204030204"/>
              </a:rPr>
              <a:t>Planlama</a:t>
            </a:r>
            <a:r>
              <a:rPr lang="en-US" sz="2800" b="1" dirty="0">
                <a:solidFill>
                  <a:prstClr val="black">
                    <a:lumMod val="95000"/>
                    <a:lumOff val="5000"/>
                  </a:prstClr>
                </a:solidFill>
                <a:latin typeface="Times New Roman"/>
                <a:ea typeface="+mn-lt"/>
                <a:cs typeface="Calibri" panose="020F0502020204030204"/>
              </a:rPr>
              <a:t> </a:t>
            </a:r>
            <a:r>
              <a:rPr lang="en-US" sz="2800" b="1" dirty="0" err="1">
                <a:solidFill>
                  <a:prstClr val="black">
                    <a:lumMod val="95000"/>
                    <a:lumOff val="5000"/>
                  </a:prstClr>
                </a:solidFill>
                <a:latin typeface="Times New Roman"/>
                <a:ea typeface="+mn-lt"/>
                <a:cs typeface="Calibri" panose="020F0502020204030204"/>
              </a:rPr>
              <a:t>Oyunu</a:t>
            </a:r>
            <a:endParaRPr lang="en-US" sz="2800" b="1" dirty="0">
              <a:solidFill>
                <a:prstClr val="black">
                  <a:lumMod val="95000"/>
                  <a:lumOff val="5000"/>
                </a:prstClr>
              </a:solidFill>
              <a:latin typeface="Times New Roman"/>
              <a:cs typeface="Times New Roman"/>
            </a:endParaRPr>
          </a:p>
          <a:p>
            <a:pPr lvl="0" defTabSz="457200"/>
            <a:r>
              <a:rPr lang="en-US" sz="2800" dirty="0" err="1">
                <a:solidFill>
                  <a:prstClr val="black">
                    <a:lumMod val="95000"/>
                    <a:lumOff val="5000"/>
                  </a:prstClr>
                </a:solidFill>
                <a:latin typeface="Times New Roman"/>
                <a:ea typeface="+mn-lt"/>
                <a:cs typeface="Calibri" panose="020F0502020204030204"/>
              </a:rPr>
              <a:t>XP’de</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bir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sürümün</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ortaya</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çıkması</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için</a:t>
            </a:r>
            <a:r>
              <a:rPr lang="en-US" sz="2800" dirty="0">
                <a:solidFill>
                  <a:prstClr val="black">
                    <a:lumMod val="95000"/>
                    <a:lumOff val="5000"/>
                  </a:prstClr>
                </a:solidFill>
                <a:latin typeface="Times New Roman"/>
                <a:ea typeface="+mn-lt"/>
                <a:cs typeface="Calibri" panose="020F0502020204030204"/>
              </a:rPr>
              <a:t> “Game Plan” </a:t>
            </a:r>
            <a:r>
              <a:rPr lang="en-US" sz="2800" dirty="0" err="1">
                <a:solidFill>
                  <a:prstClr val="black">
                    <a:lumMod val="95000"/>
                    <a:lumOff val="5000"/>
                  </a:prstClr>
                </a:solidFill>
                <a:latin typeface="Times New Roman"/>
                <a:ea typeface="+mn-lt"/>
                <a:cs typeface="Calibri" panose="020F0502020204030204"/>
              </a:rPr>
              <a:t>sistemi</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uygulanır</a:t>
            </a:r>
            <a:r>
              <a:rPr lang="en-US" sz="2800" dirty="0">
                <a:solidFill>
                  <a:prstClr val="black">
                    <a:lumMod val="95000"/>
                    <a:lumOff val="5000"/>
                  </a:prstClr>
                </a:solidFill>
                <a:latin typeface="Times New Roman"/>
                <a:ea typeface="+mn-lt"/>
                <a:cs typeface="Calibri" panose="020F0502020204030204"/>
              </a:rPr>
              <a:t>. Bu </a:t>
            </a:r>
            <a:r>
              <a:rPr lang="en-US" sz="2800" dirty="0" err="1">
                <a:solidFill>
                  <a:prstClr val="black">
                    <a:lumMod val="95000"/>
                    <a:lumOff val="5000"/>
                  </a:prstClr>
                </a:solidFill>
                <a:latin typeface="Times New Roman"/>
                <a:ea typeface="+mn-lt"/>
                <a:cs typeface="Calibri" panose="020F0502020204030204"/>
              </a:rPr>
              <a:t>rekabetçi</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bir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oyun</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değil</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aksine</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uyumu</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gerektiren</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bir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oyundur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Amaç</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geliştirilecek</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yazılımın</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planını</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dokümante</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edebilmektir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elbette</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klasik</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modeldeki</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gibi</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uzun</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dokümantasyonlardan</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bahsetmiyoruz</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kısa</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ve</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anlaşılır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bir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şekilde</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az</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yazı</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yazarak</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planlanan</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bir</a:t>
            </a:r>
            <a:r>
              <a:rPr lang="en-US" sz="2800" dirty="0">
                <a:solidFill>
                  <a:prstClr val="black">
                    <a:lumMod val="95000"/>
                    <a:lumOff val="5000"/>
                  </a:prstClr>
                </a:solidFill>
                <a:latin typeface="Times New Roman"/>
                <a:ea typeface="+mn-lt"/>
                <a:cs typeface="Calibri" panose="020F0502020204030204"/>
              </a:rPr>
              <a:t> </a:t>
            </a:r>
            <a:r>
              <a:rPr lang="en-US" sz="2800" dirty="0" err="1">
                <a:solidFill>
                  <a:prstClr val="black">
                    <a:lumMod val="95000"/>
                    <a:lumOff val="5000"/>
                  </a:prstClr>
                </a:solidFill>
                <a:latin typeface="Times New Roman"/>
                <a:ea typeface="+mn-lt"/>
                <a:cs typeface="Calibri" panose="020F0502020204030204"/>
              </a:rPr>
              <a:t>süreçtir</a:t>
            </a:r>
            <a:endParaRPr lang="tr-TR" dirty="0"/>
          </a:p>
        </p:txBody>
      </p:sp>
    </p:spTree>
    <p:extLst>
      <p:ext uri="{BB962C8B-B14F-4D97-AF65-F5344CB8AC3E}">
        <p14:creationId xmlns:p14="http://schemas.microsoft.com/office/powerpoint/2010/main" val="13534367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xmlns="" id="{3A13842F-8A5F-1B59-44DE-318512E83217}"/>
              </a:ext>
            </a:extLst>
          </p:cNvPr>
          <p:cNvPicPr>
            <a:picLocks noGrp="1" noChangeAspect="1"/>
          </p:cNvPicPr>
          <p:nvPr>
            <p:ph idx="1"/>
          </p:nvPr>
        </p:nvPicPr>
        <p:blipFill>
          <a:blip r:embed="rId2"/>
          <a:stretch>
            <a:fillRect/>
          </a:stretch>
        </p:blipFill>
        <p:spPr>
          <a:xfrm>
            <a:off x="-44883" y="-2557"/>
            <a:ext cx="12239972" cy="6863230"/>
          </a:xfrm>
        </p:spPr>
      </p:pic>
    </p:spTree>
    <p:extLst>
      <p:ext uri="{BB962C8B-B14F-4D97-AF65-F5344CB8AC3E}">
        <p14:creationId xmlns:p14="http://schemas.microsoft.com/office/powerpoint/2010/main" val="425072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4D48CDB5-4988-EE58-3871-AB75F5D21846}"/>
              </a:ext>
            </a:extLst>
          </p:cNvPr>
          <p:cNvSpPr>
            <a:spLocks noGrp="1"/>
          </p:cNvSpPr>
          <p:nvPr>
            <p:ph type="title" idx="4294967295"/>
          </p:nvPr>
        </p:nvSpPr>
        <p:spPr>
          <a:xfrm>
            <a:off x="566057" y="383197"/>
            <a:ext cx="10058400" cy="1554162"/>
          </a:xfrm>
        </p:spPr>
        <p:txBody>
          <a:bodyPr>
            <a:normAutofit fontScale="90000"/>
          </a:bodyPr>
          <a:lstStyle/>
          <a:p>
            <a:pPr algn="ctr"/>
            <a:r>
              <a:rPr lang="tr-TR" b="1" dirty="0">
                <a:solidFill>
                  <a:schemeClr val="tx1"/>
                </a:solidFill>
                <a:latin typeface="Times New Roman" panose="02020603050405020304" pitchFamily="18" charset="0"/>
                <a:cs typeface="Times New Roman" panose="02020603050405020304" pitchFamily="18" charset="0"/>
              </a:rPr>
              <a:t>ÇEVİK METODOLOJİLERDE GEREKSİNİM MÜHENDİSLİĞİ İÇİN ZORLUKLAR</a:t>
            </a:r>
          </a:p>
        </p:txBody>
      </p:sp>
      <p:sp>
        <p:nvSpPr>
          <p:cNvPr id="4" name="Metin kutusu 3">
            <a:extLst>
              <a:ext uri="{FF2B5EF4-FFF2-40B4-BE49-F238E27FC236}">
                <a16:creationId xmlns:a16="http://schemas.microsoft.com/office/drawing/2014/main" xmlns="" id="{74B9DE9D-B615-212F-DD3B-CABDB226FA41}"/>
              </a:ext>
            </a:extLst>
          </p:cNvPr>
          <p:cNvSpPr txBox="1"/>
          <p:nvPr/>
        </p:nvSpPr>
        <p:spPr>
          <a:xfrm>
            <a:off x="566057" y="1937359"/>
            <a:ext cx="1198114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tr-TR" sz="2800" dirty="0">
                <a:latin typeface="Times New Roman" panose="02020603050405020304" pitchFamily="18" charset="0"/>
                <a:ea typeface="+mn-lt"/>
                <a:cs typeface="Times New Roman" panose="02020603050405020304" pitchFamily="18" charset="0"/>
              </a:rPr>
              <a:t>Tabii ki, herhangi yeni bir teknolojide zorluklar vardır ve özellikle gereksinim mühendisliği ile ilgili olarak çevik metodolojilerin kullanılmasında bazı zorluklar vardır. Bunlar</a:t>
            </a:r>
            <a:r>
              <a:rPr lang="tr-TR" sz="2800" dirty="0" smtClean="0">
                <a:latin typeface="Times New Roman" panose="02020603050405020304" pitchFamily="18" charset="0"/>
                <a:ea typeface="+mn-lt"/>
                <a:cs typeface="Times New Roman" panose="02020603050405020304" pitchFamily="18" charset="0"/>
              </a:rPr>
              <a:t>:</a:t>
            </a:r>
            <a:endParaRPr lang="tr-TR" sz="2800" dirty="0">
              <a:latin typeface="Times New Roman" panose="02020603050405020304" pitchFamily="18" charset="0"/>
              <a:ea typeface="+mn-lt"/>
              <a:cs typeface="Times New Roman" panose="02020603050405020304" pitchFamily="18" charset="0"/>
            </a:endParaRPr>
          </a:p>
        </p:txBody>
      </p:sp>
      <p:sp>
        <p:nvSpPr>
          <p:cNvPr id="3" name="Rectangle 2"/>
          <p:cNvSpPr/>
          <p:nvPr/>
        </p:nvSpPr>
        <p:spPr>
          <a:xfrm>
            <a:off x="28847" y="3322354"/>
            <a:ext cx="11132820" cy="2677656"/>
          </a:xfrm>
          <a:prstGeom prst="rect">
            <a:avLst/>
          </a:prstGeom>
        </p:spPr>
        <p:txBody>
          <a:bodyPr wrap="square">
            <a:spAutoFit/>
          </a:bodyPr>
          <a:lstStyle/>
          <a:p>
            <a:pPr marL="457200" lvl="0" indent="-457200" defTabSz="457200">
              <a:buFont typeface="Courier New"/>
              <a:buChar char="o"/>
            </a:pPr>
            <a:r>
              <a:rPr lang="tr-TR" sz="2800" dirty="0">
                <a:solidFill>
                  <a:prstClr val="black">
                    <a:lumMod val="95000"/>
                    <a:lumOff val="5000"/>
                  </a:prstClr>
                </a:solidFill>
                <a:latin typeface="Times New Roman"/>
                <a:ea typeface="+mn-lt"/>
                <a:cs typeface="Calibri" panose="020F0502020204030204"/>
              </a:rPr>
              <a:t>İsteklerin kesin olması ve değişmemesi gerektiği durumlarda, çevik yöntemlerin belirsiz ve değişken ortamı alt yüklenici uygulamalarını zorlaştırır.</a:t>
            </a:r>
            <a:endParaRPr lang="tr-TR" dirty="0">
              <a:solidFill>
                <a:prstClr val="black">
                  <a:lumMod val="95000"/>
                  <a:lumOff val="5000"/>
                </a:prstClr>
              </a:solidFill>
              <a:latin typeface="Times New Roman"/>
              <a:cs typeface="Calibri" panose="020F0502020204030204"/>
            </a:endParaRPr>
          </a:p>
          <a:p>
            <a:pPr marL="457200" lvl="0" indent="-457200" defTabSz="457200">
              <a:buFont typeface="Courier New"/>
              <a:buChar char="o"/>
            </a:pPr>
            <a:r>
              <a:rPr lang="tr-TR" sz="2800" dirty="0">
                <a:solidFill>
                  <a:prstClr val="black">
                    <a:lumMod val="95000"/>
                    <a:lumOff val="5000"/>
                  </a:prstClr>
                </a:solidFill>
                <a:latin typeface="Times New Roman"/>
                <a:ea typeface="+mn-lt"/>
                <a:cs typeface="Calibri" panose="020F0502020204030204"/>
              </a:rPr>
              <a:t> Zaman ayıramama veya isteksiz olma gibi nedenlerle müşteri veya son kullanıcıların proje içerisinde olma oranı düşükse gereksinimler doğru biçimde tanımlanamayabilir.</a:t>
            </a:r>
            <a:endParaRPr lang="tr-TR" dirty="0">
              <a:solidFill>
                <a:prstClr val="black">
                  <a:lumMod val="95000"/>
                  <a:lumOff val="5000"/>
                </a:prstClr>
              </a:solidFill>
              <a:latin typeface="Times New Roman"/>
              <a:cs typeface="Calibri" panose="020F0502020204030204"/>
            </a:endParaRPr>
          </a:p>
        </p:txBody>
      </p:sp>
    </p:spTree>
    <p:extLst>
      <p:ext uri="{BB962C8B-B14F-4D97-AF65-F5344CB8AC3E}">
        <p14:creationId xmlns:p14="http://schemas.microsoft.com/office/powerpoint/2010/main" val="3335035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 y="1000453"/>
            <a:ext cx="12100560" cy="3539430"/>
          </a:xfrm>
          <a:prstGeom prst="rect">
            <a:avLst/>
          </a:prstGeom>
        </p:spPr>
        <p:txBody>
          <a:bodyPr wrap="square">
            <a:spAutoFit/>
          </a:bodyPr>
          <a:lstStyle/>
          <a:p>
            <a:pPr marL="285750" lvl="0" indent="-285750" defTabSz="457200">
              <a:buFont typeface="Courier New"/>
              <a:buChar char="o"/>
            </a:pPr>
            <a:r>
              <a:rPr lang="tr-TR" sz="2800" dirty="0">
                <a:solidFill>
                  <a:prstClr val="black">
                    <a:lumMod val="95000"/>
                    <a:lumOff val="5000"/>
                  </a:prstClr>
                </a:solidFill>
                <a:latin typeface="Times New Roman"/>
                <a:ea typeface="+mn-lt"/>
                <a:cs typeface="Calibri" panose="020F0502020204030204"/>
              </a:rPr>
              <a:t>”Gerektiği kadar” anlayışı ile hazırlanan dokümantasyonun yetersiz olması durumunda projeye sonradan katılan geliştiriciler ve bakım-idame süreçleri olumsuz etkilenir.</a:t>
            </a:r>
          </a:p>
          <a:p>
            <a:pPr marL="285750" lvl="0" indent="-285750" defTabSz="457200">
              <a:buFont typeface="Courier New"/>
              <a:buChar char="o"/>
            </a:pPr>
            <a:r>
              <a:rPr lang="tr-TR" sz="2800" dirty="0">
                <a:solidFill>
                  <a:prstClr val="black">
                    <a:lumMod val="95000"/>
                    <a:lumOff val="5000"/>
                  </a:prstClr>
                </a:solidFill>
                <a:latin typeface="Times New Roman"/>
                <a:ea typeface="+mn-lt"/>
                <a:cs typeface="Calibri" panose="020F0502020204030204"/>
              </a:rPr>
              <a:t>Önceliklerini tam olarak belirleyemeyen ve yapılacaklar listesindeki öncelikleri sık sık değiştirmek isteyen müşteriler planlamaları olumsuz etkileyebilir.</a:t>
            </a:r>
          </a:p>
          <a:p>
            <a:pPr marL="457200" lvl="0" indent="-457200" defTabSz="457200">
              <a:buFont typeface="Courier New"/>
              <a:buChar char="o"/>
            </a:pPr>
            <a:r>
              <a:rPr lang="tr-TR" sz="2800" dirty="0">
                <a:solidFill>
                  <a:prstClr val="black">
                    <a:lumMod val="95000"/>
                    <a:lumOff val="5000"/>
                  </a:prstClr>
                </a:solidFill>
                <a:latin typeface="Times New Roman"/>
                <a:ea typeface="+mn-lt"/>
                <a:cs typeface="Calibri" panose="020F0502020204030204"/>
              </a:rPr>
              <a:t>Gereksinimlerin izlenebilirliğinin eksikliği</a:t>
            </a:r>
            <a:endParaRPr lang="tr-TR" sz="2800" dirty="0">
              <a:solidFill>
                <a:prstClr val="black">
                  <a:lumMod val="95000"/>
                  <a:lumOff val="5000"/>
                </a:prstClr>
              </a:solidFill>
              <a:latin typeface="Times New Roman"/>
              <a:cs typeface="Calibri" panose="020F0502020204030204"/>
            </a:endParaRPr>
          </a:p>
          <a:p>
            <a:pPr marL="285750" lvl="0" indent="-285750" defTabSz="457200">
              <a:buFont typeface="Courier New"/>
              <a:buChar char="o"/>
            </a:pPr>
            <a:r>
              <a:rPr lang="tr-TR" sz="2800" dirty="0">
                <a:solidFill>
                  <a:prstClr val="black">
                    <a:lumMod val="95000"/>
                    <a:lumOff val="5000"/>
                  </a:prstClr>
                </a:solidFill>
                <a:latin typeface="Times New Roman"/>
                <a:ea typeface="+mn-lt"/>
                <a:cs typeface="Calibri" panose="020F0502020204030204"/>
              </a:rPr>
              <a:t>Yanlış gereksinimlerin önceliklendirilmesi</a:t>
            </a:r>
            <a:endParaRPr lang="tr-TR" dirty="0">
              <a:solidFill>
                <a:prstClr val="black">
                  <a:lumMod val="95000"/>
                  <a:lumOff val="5000"/>
                </a:prstClr>
              </a:solidFill>
              <a:latin typeface="Times New Roman"/>
            </a:endParaRPr>
          </a:p>
          <a:p>
            <a:pPr marL="285750" lvl="0" indent="-285750" defTabSz="457200">
              <a:buFont typeface="Courier New"/>
              <a:buChar char="o"/>
            </a:pPr>
            <a:r>
              <a:rPr lang="tr-TR" sz="2800" dirty="0">
                <a:solidFill>
                  <a:prstClr val="black">
                    <a:lumMod val="95000"/>
                    <a:lumOff val="5000"/>
                  </a:prstClr>
                </a:solidFill>
                <a:latin typeface="Times New Roman"/>
                <a:ea typeface="+mn-lt"/>
                <a:cs typeface="Times New Roman"/>
              </a:rPr>
              <a:t>İşlevsel olmayan gereksinimleri ihmal etme</a:t>
            </a:r>
            <a:endParaRPr lang="tr-TR" sz="2800" dirty="0">
              <a:solidFill>
                <a:prstClr val="black">
                  <a:lumMod val="95000"/>
                  <a:lumOff val="5000"/>
                </a:prstClr>
              </a:solidFill>
              <a:latin typeface="Times New Roman"/>
              <a:cs typeface="Times New Roman"/>
            </a:endParaRPr>
          </a:p>
        </p:txBody>
      </p:sp>
    </p:spTree>
    <p:extLst>
      <p:ext uri="{BB962C8B-B14F-4D97-AF65-F5344CB8AC3E}">
        <p14:creationId xmlns:p14="http://schemas.microsoft.com/office/powerpoint/2010/main" val="14675589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5AFB4A43-19AA-F88B-D1F2-2E2384DA0319}"/>
              </a:ext>
            </a:extLst>
          </p:cNvPr>
          <p:cNvSpPr>
            <a:spLocks noGrp="1"/>
          </p:cNvSpPr>
          <p:nvPr>
            <p:ph type="title" idx="4294967295"/>
          </p:nvPr>
        </p:nvSpPr>
        <p:spPr>
          <a:xfrm>
            <a:off x="186103" y="122482"/>
            <a:ext cx="6840538" cy="1350962"/>
          </a:xfrm>
        </p:spPr>
        <p:txBody>
          <a:bodyPr/>
          <a:lstStyle/>
          <a:p>
            <a:r>
              <a:rPr lang="tr-TR" b="1" dirty="0">
                <a:solidFill>
                  <a:schemeClr val="tx1"/>
                </a:solidFill>
                <a:latin typeface="Times New Roman" panose="02020603050405020304" pitchFamily="18" charset="0"/>
                <a:cs typeface="Times New Roman" panose="02020603050405020304" pitchFamily="18" charset="0"/>
              </a:rPr>
              <a:t>EKONOMİK BAKIM YASASI WEB SİTESİ</a:t>
            </a:r>
            <a:endParaRPr lang="tr-TR" dirty="0">
              <a:solidFill>
                <a:schemeClr val="tx1"/>
              </a:solidFill>
              <a:latin typeface="Times New Roman" panose="02020603050405020304" pitchFamily="18" charset="0"/>
              <a:cs typeface="Times New Roman" panose="02020603050405020304" pitchFamily="18" charset="0"/>
            </a:endParaRPr>
          </a:p>
        </p:txBody>
      </p:sp>
      <p:pic>
        <p:nvPicPr>
          <p:cNvPr id="9" name="Resim 9">
            <a:extLst>
              <a:ext uri="{FF2B5EF4-FFF2-40B4-BE49-F238E27FC236}">
                <a16:creationId xmlns:a16="http://schemas.microsoft.com/office/drawing/2014/main" xmlns="" id="{ACF300BE-3F87-EA12-4A90-1C9FB2B32AB2}"/>
              </a:ext>
            </a:extLst>
          </p:cNvPr>
          <p:cNvPicPr>
            <a:picLocks noGrp="1" noChangeAspect="1"/>
          </p:cNvPicPr>
          <p:nvPr>
            <p:ph idx="4294967295"/>
          </p:nvPr>
        </p:nvPicPr>
        <p:blipFill>
          <a:blip r:embed="rId2"/>
          <a:stretch>
            <a:fillRect/>
          </a:stretch>
        </p:blipFill>
        <p:spPr>
          <a:xfrm>
            <a:off x="6557554" y="1"/>
            <a:ext cx="5634446" cy="6335486"/>
          </a:xfrm>
        </p:spPr>
      </p:pic>
      <p:sp>
        <p:nvSpPr>
          <p:cNvPr id="10" name="Metin kutusu 9">
            <a:extLst>
              <a:ext uri="{FF2B5EF4-FFF2-40B4-BE49-F238E27FC236}">
                <a16:creationId xmlns:a16="http://schemas.microsoft.com/office/drawing/2014/main" xmlns="" id="{966C1AF3-F04D-0BE7-B165-F748DC3DE7F4}"/>
              </a:ext>
            </a:extLst>
          </p:cNvPr>
          <p:cNvSpPr txBox="1"/>
          <p:nvPr/>
        </p:nvSpPr>
        <p:spPr>
          <a:xfrm>
            <a:off x="275035" y="1411896"/>
            <a:ext cx="5979089"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tr-TR" sz="2800" dirty="0">
                <a:latin typeface="Times New Roman" panose="02020603050405020304" pitchFamily="18" charset="0"/>
                <a:ea typeface="+mn-lt"/>
                <a:cs typeface="Times New Roman" panose="02020603050405020304" pitchFamily="18" charset="0"/>
              </a:rPr>
              <a:t>Ekonomik Sağlık Hizmetleri Yasası (İngilizce: </a:t>
            </a:r>
            <a:r>
              <a:rPr lang="en" sz="2800" i="1" dirty="0">
                <a:latin typeface="Times New Roman" panose="02020603050405020304" pitchFamily="18" charset="0"/>
                <a:ea typeface="+mn-lt"/>
                <a:cs typeface="Times New Roman" panose="02020603050405020304" pitchFamily="18" charset="0"/>
              </a:rPr>
              <a:t>Affordable Care Act</a:t>
            </a:r>
            <a:r>
              <a:rPr lang="tr-TR" sz="2800" dirty="0">
                <a:latin typeface="Times New Roman" panose="02020603050405020304" pitchFamily="18" charset="0"/>
                <a:ea typeface="+mn-lt"/>
                <a:cs typeface="Times New Roman" panose="02020603050405020304" pitchFamily="18" charset="0"/>
              </a:rPr>
              <a:t>) ve (halk arasında "Obamacare" olarak da bilinir) (ACA)  23 Mart 2010'da Başkan Barack Obama tarafından </a:t>
            </a:r>
            <a:r>
              <a:rPr lang="tr-TR" sz="2800" dirty="0" smtClean="0">
                <a:latin typeface="Times New Roman" panose="02020603050405020304" pitchFamily="18" charset="0"/>
                <a:ea typeface="+mn-lt"/>
                <a:cs typeface="Times New Roman" panose="02020603050405020304" pitchFamily="18" charset="0"/>
              </a:rPr>
              <a:t>imzalanan </a:t>
            </a:r>
            <a:r>
              <a:rPr lang="tr-TR" sz="2800" dirty="0">
                <a:latin typeface="Times New Roman" panose="02020603050405020304" pitchFamily="18" charset="0"/>
                <a:ea typeface="+mn-lt"/>
                <a:cs typeface="Times New Roman" panose="02020603050405020304" pitchFamily="18" charset="0"/>
              </a:rPr>
              <a:t>bir ABD federal </a:t>
            </a:r>
            <a:r>
              <a:rPr lang="tr-TR" sz="2800" dirty="0" smtClean="0">
                <a:latin typeface="Times New Roman" panose="02020603050405020304" pitchFamily="18" charset="0"/>
                <a:ea typeface="+mn-lt"/>
                <a:cs typeface="Times New Roman" panose="02020603050405020304" pitchFamily="18" charset="0"/>
              </a:rPr>
              <a:t>yasasıdır.</a:t>
            </a:r>
          </a:p>
          <a:p>
            <a:pPr lvl="0"/>
            <a:r>
              <a:rPr lang="tr-TR" sz="2800" dirty="0">
                <a:solidFill>
                  <a:prstClr val="black">
                    <a:lumMod val="95000"/>
                    <a:lumOff val="5000"/>
                  </a:prstClr>
                </a:solidFill>
                <a:latin typeface="Times New Roman"/>
                <a:ea typeface="+mn-lt"/>
                <a:cs typeface="Calibri" panose="020F0502020204030204"/>
              </a:rPr>
              <a:t>Bu yasanın amacının, tüm Amerikan halkı için sürdürülebilir sağlık sigortası </a:t>
            </a:r>
            <a:r>
              <a:rPr lang="tr-TR" sz="2800" dirty="0" smtClean="0">
                <a:solidFill>
                  <a:prstClr val="black">
                    <a:lumMod val="95000"/>
                    <a:lumOff val="5000"/>
                  </a:prstClr>
                </a:solidFill>
                <a:latin typeface="Times New Roman"/>
                <a:ea typeface="+mn-lt"/>
                <a:cs typeface="Calibri" panose="020F0502020204030204"/>
              </a:rPr>
              <a:t>sağlamak ve sağlık harcamalarını azaltmaktır.</a:t>
            </a:r>
            <a:endParaRPr lang="tr-T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2356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xmlns="" id="{6EE8B36B-5389-0D09-872C-EC1F4FBA335D}"/>
              </a:ext>
            </a:extLst>
          </p:cNvPr>
          <p:cNvSpPr txBox="1"/>
          <p:nvPr/>
        </p:nvSpPr>
        <p:spPr>
          <a:xfrm>
            <a:off x="128262" y="371088"/>
            <a:ext cx="11866321"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tr-TR" sz="2800" dirty="0">
                <a:latin typeface="Times New Roman" panose="02020603050405020304" pitchFamily="18" charset="0"/>
                <a:ea typeface="+mn-lt"/>
                <a:cs typeface="Times New Roman" panose="02020603050405020304" pitchFamily="18" charset="0"/>
              </a:rPr>
              <a:t>ACA yürürlüğe girmeden önce ve sonra güçlü bir siyasi muhalefetle karşılaştı. Yürürlükten kaldırılması için ABD Yüksek Mahkemesi’nin gündemine getirildi. Yüksek Mahkeme</a:t>
            </a:r>
            <a:r>
              <a:rPr lang="tr-TR" sz="2800" i="1" dirty="0">
                <a:latin typeface="Times New Roman" panose="02020603050405020304" pitchFamily="18" charset="0"/>
                <a:ea typeface="+mn-lt"/>
                <a:cs typeface="Times New Roman" panose="02020603050405020304" pitchFamily="18" charset="0"/>
              </a:rPr>
              <a:t> </a:t>
            </a:r>
            <a:r>
              <a:rPr lang="tr-TR" sz="2800" dirty="0">
                <a:latin typeface="Times New Roman" panose="02020603050405020304" pitchFamily="18" charset="0"/>
                <a:ea typeface="+mn-lt"/>
                <a:cs typeface="Times New Roman" panose="02020603050405020304" pitchFamily="18" charset="0"/>
              </a:rPr>
              <a:t>yasanın anayasaya aykırı olmadığına karar verdi.</a:t>
            </a:r>
          </a:p>
          <a:p>
            <a:pPr marL="457200" indent="-457200">
              <a:buFont typeface="Arial" panose="020B0604020202020204" pitchFamily="34" charset="0"/>
              <a:buChar char="•"/>
            </a:pPr>
            <a:r>
              <a:rPr lang="tr-TR" sz="2800" dirty="0">
                <a:latin typeface="Times New Roman" panose="02020603050405020304" pitchFamily="18" charset="0"/>
                <a:ea typeface="+mn-lt"/>
                <a:cs typeface="Times New Roman" panose="02020603050405020304" pitchFamily="18" charset="0"/>
              </a:rPr>
              <a:t>Federal sağlık sigortası borsası HealthCare.gov, 2013 yılında kullanıma sunulmasının başında büyük teknik sorunlarla karşılaştı.</a:t>
            </a:r>
          </a:p>
          <a:p>
            <a:r>
              <a:rPr lang="tr-TR" sz="2800" dirty="0">
                <a:latin typeface="Times New Roman" panose="02020603050405020304" pitchFamily="18" charset="0"/>
                <a:ea typeface="+mn-lt"/>
                <a:cs typeface="Times New Roman" panose="02020603050405020304" pitchFamily="18" charset="0"/>
              </a:rPr>
              <a:t> Web sitesinin birçok yapısal ve güvenlik sorunu vardı, bunlar sık sık çökme, kötü yanıt süreleri, eksik veya yanıltıcı içerik ve gezinme zorlukları gibi kullanılabilirlik sorunlarıydı.  </a:t>
            </a:r>
          </a:p>
          <a:p>
            <a:r>
              <a:rPr lang="tr-TR" sz="2800" dirty="0" smtClean="0">
                <a:latin typeface="Times New Roman" panose="02020603050405020304" pitchFamily="18" charset="0"/>
                <a:ea typeface="+mn-lt"/>
                <a:cs typeface="Times New Roman" panose="02020603050405020304" pitchFamily="18" charset="0"/>
              </a:rPr>
              <a:t>9.47 milyon kullanıcı kaydolmaya çalıştı ancak yalnızca 271.000 kişi başarılı oldu (Cleland-Huang 2014). Web sitesinin başarısız lansmanına ilişkin çalışmalar, proje takviminin küçümsenmesi, kötü tanımlanmış kapsam, kötü gereksinim belirtimi, verimsiz risk analizi ve yönetimi gibi çeşitli temel nedenleri göstermiştir.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6406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xmlns="" id="{107A0AFF-F555-972E-0F7F-CA17B3CF3250}"/>
              </a:ext>
            </a:extLst>
          </p:cNvPr>
          <p:cNvPicPr>
            <a:picLocks noChangeAspect="1"/>
          </p:cNvPicPr>
          <p:nvPr/>
        </p:nvPicPr>
        <p:blipFill>
          <a:blip r:embed="rId2"/>
          <a:stretch>
            <a:fillRect/>
          </a:stretch>
        </p:blipFill>
        <p:spPr>
          <a:xfrm>
            <a:off x="6264" y="40877"/>
            <a:ext cx="12429993" cy="6817999"/>
          </a:xfrm>
          <a:prstGeom prst="rect">
            <a:avLst/>
          </a:prstGeom>
        </p:spPr>
      </p:pic>
    </p:spTree>
    <p:extLst>
      <p:ext uri="{BB962C8B-B14F-4D97-AF65-F5344CB8AC3E}">
        <p14:creationId xmlns:p14="http://schemas.microsoft.com/office/powerpoint/2010/main" val="767708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15950"/>
            <a:ext cx="10972800" cy="990600"/>
          </a:xfrm>
        </p:spPr>
        <p:txBody>
          <a:bodyPr>
            <a:noAutofit/>
          </a:bodyPr>
          <a:lstStyle/>
          <a:p>
            <a:r>
              <a:rPr lang="tr-TR" sz="6000">
                <a:latin typeface="Times New Roman" panose="02020603050405020304" pitchFamily="18" charset="0"/>
                <a:cs typeface="Times New Roman" panose="02020603050405020304" pitchFamily="18" charset="0"/>
              </a:rPr>
              <a:t>Çevik </a:t>
            </a:r>
            <a:r>
              <a:rPr lang="tr-TR" sz="6000" smtClean="0">
                <a:latin typeface="Times New Roman" panose="02020603050405020304" pitchFamily="18" charset="0"/>
                <a:cs typeface="Times New Roman" panose="02020603050405020304" pitchFamily="18" charset="0"/>
              </a:rPr>
              <a:t>Yazılımın Avantajları</a:t>
            </a:r>
            <a:endParaRPr lang="tr-TR" sz="6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0" y="1903413"/>
            <a:ext cx="10467975" cy="4830762"/>
          </a:xfrm>
        </p:spPr>
        <p:txBody>
          <a:bodyPr>
            <a:noAutofit/>
          </a:bodyPr>
          <a:lstStyle/>
          <a:p>
            <a:r>
              <a:rPr lang="tr-TR" sz="2800" b="1" u="sng" dirty="0">
                <a:latin typeface="Times New Roman" panose="02020603050405020304" pitchFamily="18" charset="0"/>
                <a:cs typeface="Times New Roman" panose="02020603050405020304" pitchFamily="18" charset="0"/>
              </a:rPr>
              <a:t>Değişim benimsenir</a:t>
            </a:r>
            <a:r>
              <a:rPr lang="tr-TR" sz="2800" dirty="0">
                <a:latin typeface="Times New Roman" panose="02020603050405020304" pitchFamily="18" charset="0"/>
                <a:cs typeface="Times New Roman" panose="02020603050405020304" pitchFamily="18" charset="0"/>
              </a:rPr>
              <a:t> : Kısa planlama döngüleri ile, proje sırasında herhangi bir </a:t>
            </a:r>
            <a:r>
              <a:rPr lang="tr-TR" sz="2800" dirty="0" smtClean="0">
                <a:latin typeface="Times New Roman" panose="02020603050405020304" pitchFamily="18" charset="0"/>
                <a:cs typeface="Times New Roman" panose="02020603050405020304" pitchFamily="18" charset="0"/>
              </a:rPr>
              <a:t>zamanda </a:t>
            </a:r>
            <a:r>
              <a:rPr lang="tr-TR" sz="2800" dirty="0">
                <a:latin typeface="Times New Roman" panose="02020603050405020304" pitchFamily="18" charset="0"/>
                <a:cs typeface="Times New Roman" panose="02020603050405020304" pitchFamily="18" charset="0"/>
              </a:rPr>
              <a:t>değişiklik yapmak ve kabul etmek kolaydır. </a:t>
            </a:r>
            <a:endParaRPr lang="tr-TR" sz="2800" dirty="0" smtClean="0">
              <a:latin typeface="Times New Roman" panose="02020603050405020304" pitchFamily="18" charset="0"/>
              <a:cs typeface="Times New Roman" panose="02020603050405020304" pitchFamily="18" charset="0"/>
            </a:endParaRPr>
          </a:p>
          <a:p>
            <a:r>
              <a:rPr lang="tr-TR" sz="2800" b="1" u="sng" dirty="0">
                <a:latin typeface="Times New Roman" panose="02020603050405020304" pitchFamily="18" charset="0"/>
                <a:cs typeface="Times New Roman" panose="02020603050405020304" pitchFamily="18" charset="0"/>
              </a:rPr>
              <a:t>Bitiş hedefi bilinemeyen projeler </a:t>
            </a:r>
            <a:r>
              <a:rPr lang="tr-TR" sz="2800" dirty="0">
                <a:latin typeface="Times New Roman" panose="02020603050405020304" pitchFamily="18" charset="0"/>
                <a:cs typeface="Times New Roman" panose="02020603050405020304" pitchFamily="18" charset="0"/>
              </a:rPr>
              <a:t>: Çevik, nihai hedefin açıkça tanımlanmadığı projeler için çok faydalıdır. Proje ilerledikçe hedefler ortaya çıkacak ve gelişim bu </a:t>
            </a:r>
            <a:r>
              <a:rPr lang="tr-TR" sz="2800" dirty="0" smtClean="0">
                <a:latin typeface="Times New Roman" panose="02020603050405020304" pitchFamily="18" charset="0"/>
                <a:cs typeface="Times New Roman" panose="02020603050405020304" pitchFamily="18" charset="0"/>
              </a:rPr>
              <a:t>gelişen </a:t>
            </a:r>
            <a:r>
              <a:rPr lang="tr-TR" sz="2800" dirty="0">
                <a:latin typeface="Times New Roman" panose="02020603050405020304" pitchFamily="18" charset="0"/>
                <a:cs typeface="Times New Roman" panose="02020603050405020304" pitchFamily="18" charset="0"/>
              </a:rPr>
              <a:t>gereksinimlere kolayca adapte olabilecektir</a:t>
            </a:r>
            <a:r>
              <a:rPr lang="tr-TR" sz="2800" dirty="0" smtClean="0">
                <a:latin typeface="Times New Roman" panose="02020603050405020304" pitchFamily="18" charset="0"/>
                <a:cs typeface="Times New Roman" panose="02020603050405020304" pitchFamily="18" charset="0"/>
              </a:rPr>
              <a:t>.</a:t>
            </a:r>
          </a:p>
          <a:p>
            <a:r>
              <a:rPr lang="tr-TR" sz="2800" b="1" u="sng" dirty="0">
                <a:latin typeface="Times New Roman" panose="02020603050405020304" pitchFamily="18" charset="0"/>
                <a:cs typeface="Times New Roman" panose="02020603050405020304" pitchFamily="18" charset="0"/>
              </a:rPr>
              <a:t>Daha hızlı, yüksek kaliteli çıktılar </a:t>
            </a:r>
            <a:r>
              <a:rPr lang="tr-TR" sz="2800" dirty="0">
                <a:latin typeface="Times New Roman" panose="02020603050405020304" pitchFamily="18" charset="0"/>
                <a:cs typeface="Times New Roman" panose="02020603050405020304" pitchFamily="18" charset="0"/>
              </a:rPr>
              <a:t>: Projeyi tekrar tekrar devreye </a:t>
            </a:r>
            <a:r>
              <a:rPr lang="tr-TR" sz="2800" dirty="0" smtClean="0">
                <a:latin typeface="Times New Roman" panose="02020603050405020304" pitchFamily="18" charset="0"/>
                <a:cs typeface="Times New Roman" panose="02020603050405020304" pitchFamily="18" charset="0"/>
              </a:rPr>
              <a:t>almak, ekibin </a:t>
            </a:r>
            <a:r>
              <a:rPr lang="tr-TR" sz="2800" dirty="0">
                <a:latin typeface="Times New Roman" panose="02020603050405020304" pitchFamily="18" charset="0"/>
                <a:cs typeface="Times New Roman" panose="02020603050405020304" pitchFamily="18" charset="0"/>
              </a:rPr>
              <a:t>yüksek kaliteli geliştirme, test etme ve işbirliğine odaklanmasını sağlar. Her yineleme (sprint) sırasında test yapmak, hataların daha hızlı tanımlanmasını ve çözülmesini sağlar.</a:t>
            </a:r>
          </a:p>
        </p:txBody>
      </p:sp>
    </p:spTree>
    <p:extLst>
      <p:ext uri="{BB962C8B-B14F-4D97-AF65-F5344CB8AC3E}">
        <p14:creationId xmlns:p14="http://schemas.microsoft.com/office/powerpoint/2010/main" val="504014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smtClean="0"/>
              <a:t> </a:t>
            </a:r>
            <a:endParaRPr lang="tr-T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327" y="1256146"/>
            <a:ext cx="9596582" cy="4322618"/>
          </a:xfrm>
          <a:prstGeom prst="rect">
            <a:avLst/>
          </a:prstGeom>
        </p:spPr>
      </p:pic>
    </p:spTree>
    <p:extLst>
      <p:ext uri="{BB962C8B-B14F-4D97-AF65-F5344CB8AC3E}">
        <p14:creationId xmlns:p14="http://schemas.microsoft.com/office/powerpoint/2010/main" val="415938123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27" y="221673"/>
            <a:ext cx="11804073" cy="6419271"/>
          </a:xfrm>
        </p:spPr>
      </p:pic>
    </p:spTree>
    <p:extLst>
      <p:ext uri="{BB962C8B-B14F-4D97-AF65-F5344CB8AC3E}">
        <p14:creationId xmlns:p14="http://schemas.microsoft.com/office/powerpoint/2010/main" val="3044910864"/>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145" y="249382"/>
            <a:ext cx="11730182" cy="6400800"/>
          </a:xfrm>
        </p:spPr>
      </p:pic>
    </p:spTree>
    <p:extLst>
      <p:ext uri="{BB962C8B-B14F-4D97-AF65-F5344CB8AC3E}">
        <p14:creationId xmlns:p14="http://schemas.microsoft.com/office/powerpoint/2010/main" val="264287847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 y="175490"/>
            <a:ext cx="11730182" cy="6437746"/>
          </a:xfrm>
        </p:spPr>
      </p:pic>
    </p:spTree>
    <p:extLst>
      <p:ext uri="{BB962C8B-B14F-4D97-AF65-F5344CB8AC3E}">
        <p14:creationId xmlns:p14="http://schemas.microsoft.com/office/powerpoint/2010/main" val="284128468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145" y="221673"/>
            <a:ext cx="11794837" cy="6400800"/>
          </a:xfrm>
        </p:spPr>
      </p:pic>
    </p:spTree>
    <p:extLst>
      <p:ext uri="{BB962C8B-B14F-4D97-AF65-F5344CB8AC3E}">
        <p14:creationId xmlns:p14="http://schemas.microsoft.com/office/powerpoint/2010/main" val="268785300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491" y="230908"/>
            <a:ext cx="11794836" cy="6465455"/>
          </a:xfrm>
        </p:spPr>
      </p:pic>
    </p:spTree>
    <p:extLst>
      <p:ext uri="{BB962C8B-B14F-4D97-AF65-F5344CB8AC3E}">
        <p14:creationId xmlns:p14="http://schemas.microsoft.com/office/powerpoint/2010/main" val="83635760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36" y="240145"/>
            <a:ext cx="11785600" cy="6391563"/>
          </a:xfrm>
        </p:spPr>
      </p:pic>
    </p:spTree>
    <p:extLst>
      <p:ext uri="{BB962C8B-B14F-4D97-AF65-F5344CB8AC3E}">
        <p14:creationId xmlns:p14="http://schemas.microsoft.com/office/powerpoint/2010/main" val="187711378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sp>
        <p:nvSpPr>
          <p:cNvPr id="3" name="Content Placeholder 2"/>
          <p:cNvSpPr>
            <a:spLocks noGrp="1"/>
          </p:cNvSpPr>
          <p:nvPr>
            <p:ph idx="1"/>
          </p:nvPr>
        </p:nvSpPr>
        <p:spPr>
          <a:xfrm>
            <a:off x="554181" y="489527"/>
            <a:ext cx="11194473" cy="5745018"/>
          </a:xfrm>
        </p:spPr>
        <p:txBody>
          <a:bodyPr>
            <a:normAutofit/>
          </a:bodyPr>
          <a:lstStyle/>
          <a:p>
            <a:pPr>
              <a:buFont typeface="Arial" pitchFamily="34" charset="0"/>
              <a:buChar char="•"/>
            </a:pPr>
            <a:r>
              <a:rPr lang="tr-TR" sz="3200" dirty="0" smtClean="0">
                <a:latin typeface="Times New Roman" panose="02020603050405020304" pitchFamily="18" charset="0"/>
                <a:cs typeface="Times New Roman" panose="02020603050405020304" pitchFamily="18" charset="0"/>
              </a:rPr>
              <a:t>Bizim amacımız her zaman müşterinin isteklerini doğru şekilde anlayarak bunu optimum şekilde gerçekleştirmektir ki görsellerde yaşanan sorunu biz de yaşamayalım.</a:t>
            </a:r>
          </a:p>
          <a:p>
            <a:pPr>
              <a:buFont typeface="Arial" pitchFamily="34" charset="0"/>
              <a:buChar char="•"/>
            </a:pPr>
            <a:endParaRPr lang="tr-TR" sz="3200" dirty="0" smtClean="0">
              <a:latin typeface="Times New Roman" panose="02020603050405020304" pitchFamily="18" charset="0"/>
              <a:cs typeface="Times New Roman" panose="02020603050405020304" pitchFamily="18" charset="0"/>
            </a:endParaRPr>
          </a:p>
          <a:p>
            <a:pPr>
              <a:buFont typeface="Arial" pitchFamily="34" charset="0"/>
              <a:buChar char="•"/>
            </a:pPr>
            <a:r>
              <a:rPr lang="tr-TR" sz="3200" dirty="0" smtClean="0">
                <a:latin typeface="Times New Roman" panose="02020603050405020304" pitchFamily="18" charset="0"/>
                <a:cs typeface="Times New Roman" panose="02020603050405020304" pitchFamily="18" charset="0"/>
              </a:rPr>
              <a:t>Müşterinin isteklerini daha net anlamak için de çevik yöntemlerde user story (kullanıcı hikayeleri) kullanırız.</a:t>
            </a:r>
          </a:p>
          <a:p>
            <a:pPr>
              <a:buFont typeface="Arial" pitchFamily="34" charset="0"/>
              <a:buChar char="•"/>
            </a:pPr>
            <a:endParaRPr lang="tr-TR" sz="3200" dirty="0" smtClean="0">
              <a:latin typeface="Times New Roman" panose="02020603050405020304" pitchFamily="18" charset="0"/>
              <a:cs typeface="Times New Roman" panose="02020603050405020304" pitchFamily="18" charset="0"/>
            </a:endParaRPr>
          </a:p>
          <a:p>
            <a:pPr>
              <a:buFont typeface="Arial" pitchFamily="34" charset="0"/>
              <a:buChar char="•"/>
            </a:pPr>
            <a:r>
              <a:rPr lang="tr-TR" sz="3200" dirty="0" smtClean="0">
                <a:latin typeface="Times New Roman" panose="02020603050405020304" pitchFamily="18" charset="0"/>
                <a:cs typeface="Times New Roman" panose="02020603050405020304" pitchFamily="18" charset="0"/>
              </a:rPr>
              <a:t>User story hatalarımızı ya da eksiklerimizi daha net görmemizi sağlayarak agile mantığı ile projede geçmişe dönüp eksikleri tamamlamamızı hataları düzeltmemizi sağlar.</a:t>
            </a:r>
          </a:p>
          <a:p>
            <a:pPr marL="0" indent="0">
              <a:buNone/>
            </a:pPr>
            <a:endParaRPr lang="tr-TR" sz="2000" dirty="0" smtClean="0"/>
          </a:p>
          <a:p>
            <a:pPr marL="0" indent="0">
              <a:buNone/>
            </a:pPr>
            <a:endParaRPr lang="tr-TR" dirty="0"/>
          </a:p>
        </p:txBody>
      </p:sp>
    </p:spTree>
    <p:extLst>
      <p:ext uri="{BB962C8B-B14F-4D97-AF65-F5344CB8AC3E}">
        <p14:creationId xmlns:p14="http://schemas.microsoft.com/office/powerpoint/2010/main" val="2500995979"/>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sp>
        <p:nvSpPr>
          <p:cNvPr id="3" name="Content Placeholder 2"/>
          <p:cNvSpPr>
            <a:spLocks noGrp="1"/>
          </p:cNvSpPr>
          <p:nvPr>
            <p:ph idx="1"/>
          </p:nvPr>
        </p:nvSpPr>
        <p:spPr>
          <a:xfrm>
            <a:off x="905163" y="424873"/>
            <a:ext cx="10381672" cy="1589321"/>
          </a:xfrm>
        </p:spPr>
        <p:txBody>
          <a:bodyPr>
            <a:noAutofit/>
          </a:bodyPr>
          <a:lstStyle/>
          <a:p>
            <a:pPr>
              <a:buFont typeface="Arial" pitchFamily="34" charset="0"/>
              <a:buChar char="•"/>
            </a:pPr>
            <a:r>
              <a:rPr lang="tr-TR" sz="2800" dirty="0" smtClean="0">
                <a:latin typeface="Times New Roman" panose="02020603050405020304" pitchFamily="18" charset="0"/>
                <a:cs typeface="Times New Roman" panose="02020603050405020304" pitchFamily="18" charset="0"/>
              </a:rPr>
              <a:t>Agileda </a:t>
            </a:r>
            <a:r>
              <a:rPr lang="tr-TR" sz="2800" dirty="0">
                <a:latin typeface="Times New Roman" panose="02020603050405020304" pitchFamily="18" charset="0"/>
                <a:cs typeface="Times New Roman" panose="02020603050405020304" pitchFamily="18" charset="0"/>
              </a:rPr>
              <a:t>müşteri ihtiyaçlarına olabildiğince hızlı bir şekilde yanıt vermenin yanında çalışmaları kısa aralıklarla kendileriyle paylaşma mantığı vardır. Kullanıcı hikâyeleri tam da bu noktada Çevik projeler için oldukça önemli ve somut bir işleve sahiptir.</a:t>
            </a:r>
          </a:p>
          <a:p>
            <a:endParaRPr lang="tr-TR"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t="58852"/>
          <a:stretch>
            <a:fillRect/>
          </a:stretch>
        </p:blipFill>
        <p:spPr>
          <a:xfrm>
            <a:off x="905163" y="2595418"/>
            <a:ext cx="10381673" cy="4050036"/>
          </a:xfrm>
          <a:prstGeom prst="rect">
            <a:avLst/>
          </a:prstGeom>
        </p:spPr>
      </p:pic>
    </p:spTree>
    <p:extLst>
      <p:ext uri="{BB962C8B-B14F-4D97-AF65-F5344CB8AC3E}">
        <p14:creationId xmlns:p14="http://schemas.microsoft.com/office/powerpoint/2010/main" val="358231318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9505"/>
            <a:ext cx="10058400" cy="1371600"/>
          </a:xfrm>
        </p:spPr>
        <p:txBody>
          <a:bodyPr/>
          <a:lstStyle/>
          <a:p>
            <a:r>
              <a:rPr lang="tr-TR" dirty="0" smtClean="0">
                <a:latin typeface="Times New Roman" panose="02020603050405020304" pitchFamily="18" charset="0"/>
                <a:cs typeface="Times New Roman" panose="02020603050405020304" pitchFamily="18" charset="0"/>
              </a:rPr>
              <a:t>User Story Nedir?</a:t>
            </a:r>
            <a:endParaRPr lang="tr-TR"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6800" y="1290320"/>
            <a:ext cx="10058400" cy="1840809"/>
          </a:xfrm>
        </p:spPr>
        <p:txBody>
          <a:bodyPr>
            <a:noAutofit/>
          </a:bodyPr>
          <a:lstStyle/>
          <a:p>
            <a:pPr>
              <a:buFont typeface="Wingdings" panose="05000000000000000000" pitchFamily="2" charset="2"/>
              <a:buChar char="§"/>
            </a:pPr>
            <a:r>
              <a:rPr lang="tr-TR" sz="2800" dirty="0" smtClean="0">
                <a:latin typeface="Times New Roman" panose="02020603050405020304" pitchFamily="18" charset="0"/>
                <a:cs typeface="Times New Roman" panose="02020603050405020304" pitchFamily="18" charset="0"/>
              </a:rPr>
              <a:t>User story, </a:t>
            </a:r>
            <a:r>
              <a:rPr lang="tr-TR" sz="2800" dirty="0">
                <a:latin typeface="Times New Roman" panose="02020603050405020304" pitchFamily="18" charset="0"/>
                <a:cs typeface="Times New Roman" panose="02020603050405020304" pitchFamily="18" charset="0"/>
              </a:rPr>
              <a:t>geliştirilecek olan ürün özelliğinin, o </a:t>
            </a:r>
            <a:r>
              <a:rPr lang="tr-TR" sz="2800" u="sng" dirty="0">
                <a:solidFill>
                  <a:schemeClr val="accent2">
                    <a:lumMod val="75000"/>
                  </a:schemeClr>
                </a:solidFill>
                <a:latin typeface="Times New Roman" panose="02020603050405020304" pitchFamily="18" charset="0"/>
                <a:cs typeface="Times New Roman" panose="02020603050405020304" pitchFamily="18" charset="0"/>
              </a:rPr>
              <a:t>özelliği kullanacak olan kişinin bakış açısıyla</a:t>
            </a:r>
            <a:r>
              <a:rPr lang="tr-TR" sz="2800" dirty="0">
                <a:latin typeface="Times New Roman" panose="02020603050405020304" pitchFamily="18" charset="0"/>
                <a:cs typeface="Times New Roman" panose="02020603050405020304" pitchFamily="18" charset="0"/>
              </a:rPr>
              <a:t> yazılan basit </a:t>
            </a:r>
            <a:r>
              <a:rPr lang="tr-TR" sz="2800" dirty="0" smtClean="0">
                <a:latin typeface="Times New Roman" panose="02020603050405020304" pitchFamily="18" charset="0"/>
                <a:cs typeface="Times New Roman" panose="02020603050405020304" pitchFamily="18" charset="0"/>
              </a:rPr>
              <a:t>senaryolardır.</a:t>
            </a:r>
          </a:p>
          <a:p>
            <a:pPr>
              <a:buFont typeface="Wingdings" panose="05000000000000000000" pitchFamily="2" charset="2"/>
              <a:buChar char="§"/>
            </a:pPr>
            <a:r>
              <a:rPr lang="tr-TR" sz="2800" dirty="0" smtClean="0">
                <a:latin typeface="Times New Roman" panose="02020603050405020304" pitchFamily="18" charset="0"/>
                <a:cs typeface="Times New Roman" panose="02020603050405020304" pitchFamily="18" charset="0"/>
              </a:rPr>
              <a:t>Bacloglar user storylerden oluşur ve sprintlerde de backloglar ele alınır.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 y="3260438"/>
            <a:ext cx="5814291" cy="3398982"/>
          </a:xfrm>
          <a:prstGeom prst="rect">
            <a:avLst/>
          </a:prstGeom>
        </p:spPr>
      </p:pic>
    </p:spTree>
    <p:extLst>
      <p:ext uri="{BB962C8B-B14F-4D97-AF65-F5344CB8AC3E}">
        <p14:creationId xmlns:p14="http://schemas.microsoft.com/office/powerpoint/2010/main" val="290237676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8178"/>
            <a:ext cx="10972800" cy="1001713"/>
          </a:xfrm>
        </p:spPr>
        <p:txBody>
          <a:bodyPr>
            <a:noAutofit/>
          </a:bodyPr>
          <a:lstStyle/>
          <a:p>
            <a:r>
              <a:rPr lang="tr-TR" sz="6000" dirty="0">
                <a:solidFill>
                  <a:prstClr val="black">
                    <a:lumMod val="75000"/>
                    <a:lumOff val="25000"/>
                  </a:prstClr>
                </a:solidFill>
                <a:latin typeface="Times New Roman" panose="02020603050405020304" pitchFamily="18" charset="0"/>
                <a:cs typeface="Times New Roman" panose="02020603050405020304" pitchFamily="18" charset="0"/>
              </a:rPr>
              <a:t>Çevik </a:t>
            </a:r>
            <a:r>
              <a:rPr lang="tr-TR" sz="6000" dirty="0" smtClean="0">
                <a:solidFill>
                  <a:prstClr val="black">
                    <a:lumMod val="75000"/>
                    <a:lumOff val="25000"/>
                  </a:prstClr>
                </a:solidFill>
                <a:latin typeface="Times New Roman" panose="02020603050405020304" pitchFamily="18" charset="0"/>
                <a:cs typeface="Times New Roman" panose="02020603050405020304" pitchFamily="18" charset="0"/>
              </a:rPr>
              <a:t>Yazılımın Avantajları</a:t>
            </a:r>
            <a:endParaRPr lang="tr-TR" sz="4400" dirty="0"/>
          </a:p>
        </p:txBody>
      </p:sp>
      <p:sp>
        <p:nvSpPr>
          <p:cNvPr id="3" name="Content Placeholder 2"/>
          <p:cNvSpPr>
            <a:spLocks noGrp="1"/>
          </p:cNvSpPr>
          <p:nvPr>
            <p:ph idx="4294967295"/>
          </p:nvPr>
        </p:nvSpPr>
        <p:spPr>
          <a:xfrm>
            <a:off x="0" y="1567226"/>
            <a:ext cx="10890250" cy="4443412"/>
          </a:xfrm>
        </p:spPr>
        <p:txBody>
          <a:bodyPr>
            <a:noAutofit/>
          </a:bodyPr>
          <a:lstStyle/>
          <a:p>
            <a:r>
              <a:rPr lang="tr-TR" sz="2800" b="1" u="sng" dirty="0">
                <a:latin typeface="Times New Roman" panose="02020603050405020304" pitchFamily="18" charset="0"/>
                <a:cs typeface="Times New Roman" panose="02020603050405020304" pitchFamily="18" charset="0"/>
              </a:rPr>
              <a:t>Güçlü takım etkileşimi </a:t>
            </a:r>
            <a:r>
              <a:rPr lang="tr-TR" sz="2800" dirty="0" smtClean="0">
                <a:latin typeface="Times New Roman" panose="02020603050405020304" pitchFamily="18" charset="0"/>
                <a:cs typeface="Times New Roman" panose="02020603050405020304" pitchFamily="18" charset="0"/>
              </a:rPr>
              <a:t>: Sık iletişim </a:t>
            </a:r>
            <a:r>
              <a:rPr lang="tr-TR" sz="2800" dirty="0">
                <a:latin typeface="Times New Roman" panose="02020603050405020304" pitchFamily="18" charset="0"/>
                <a:cs typeface="Times New Roman" panose="02020603050405020304" pitchFamily="18" charset="0"/>
              </a:rPr>
              <a:t>ve yüz yüze </a:t>
            </a:r>
            <a:r>
              <a:rPr lang="tr-TR" sz="2800" dirty="0" smtClean="0">
                <a:latin typeface="Times New Roman" panose="02020603050405020304" pitchFamily="18" charset="0"/>
                <a:cs typeface="Times New Roman" panose="02020603050405020304" pitchFamily="18" charset="0"/>
              </a:rPr>
              <a:t>etkileşim gereklidir. </a:t>
            </a:r>
            <a:r>
              <a:rPr lang="tr-TR" sz="2800" dirty="0">
                <a:latin typeface="Times New Roman" panose="02020603050405020304" pitchFamily="18" charset="0"/>
                <a:cs typeface="Times New Roman" panose="02020603050405020304" pitchFamily="18" charset="0"/>
              </a:rPr>
              <a:t>Takımlar birlikte çalışır ve insanlar projelerin sorumluluğunu ve kendi parçalarına düşeni üstlerine alabilirler</a:t>
            </a:r>
            <a:r>
              <a:rPr lang="tr-TR" sz="2800" dirty="0" smtClean="0">
                <a:latin typeface="Times New Roman" panose="02020603050405020304" pitchFamily="18" charset="0"/>
                <a:cs typeface="Times New Roman" panose="02020603050405020304" pitchFamily="18" charset="0"/>
              </a:rPr>
              <a:t>.</a:t>
            </a:r>
          </a:p>
          <a:p>
            <a:r>
              <a:rPr lang="tr-TR" sz="2800" b="1" u="sng" dirty="0">
                <a:latin typeface="Times New Roman" panose="02020603050405020304" pitchFamily="18" charset="0"/>
                <a:cs typeface="Times New Roman" panose="02020603050405020304" pitchFamily="18" charset="0"/>
              </a:rPr>
              <a:t>Müşteriler dinlenir</a:t>
            </a:r>
            <a:r>
              <a:rPr lang="tr-TR" sz="2800" dirty="0">
                <a:latin typeface="Times New Roman" panose="02020603050405020304" pitchFamily="18" charset="0"/>
                <a:cs typeface="Times New Roman" panose="02020603050405020304" pitchFamily="18" charset="0"/>
              </a:rPr>
              <a:t>: Müşterilerin teslim edilen işi görmeleri, girdilerini paylaşmaları ve son ürün üzerinde gerçek bir etkisi olması için birçok fırsatı vardır. Proje ekibiyle çok yakın çalışarak sahiplik duygusu kazanabilirler.</a:t>
            </a:r>
          </a:p>
          <a:p>
            <a:r>
              <a:rPr lang="tr-TR" sz="2800" b="1" u="sng" dirty="0">
                <a:latin typeface="Times New Roman" panose="02020603050405020304" pitchFamily="18" charset="0"/>
                <a:cs typeface="Times New Roman" panose="02020603050405020304" pitchFamily="18" charset="0"/>
              </a:rPr>
              <a:t>Sürekli iyileştirme </a:t>
            </a:r>
            <a:r>
              <a:rPr lang="tr-TR" sz="2800" dirty="0">
                <a:latin typeface="Times New Roman" panose="02020603050405020304" pitchFamily="18" charset="0"/>
                <a:cs typeface="Times New Roman" panose="02020603050405020304" pitchFamily="18" charset="0"/>
              </a:rPr>
              <a:t>: Çevik projeler, tüm proje boyunca kullanıcılardan ve ekip üyelerinden geri bildirim almayı teşvik eder, böylece öğrenilen dersler, gelecekteki iterasyonları iyileştirmek için kullanılır.</a:t>
            </a:r>
          </a:p>
        </p:txBody>
      </p:sp>
    </p:spTree>
    <p:extLst>
      <p:ext uri="{BB962C8B-B14F-4D97-AF65-F5344CB8AC3E}">
        <p14:creationId xmlns:p14="http://schemas.microsoft.com/office/powerpoint/2010/main" val="1293202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sp>
        <p:nvSpPr>
          <p:cNvPr id="3" name="Content Placeholder 2"/>
          <p:cNvSpPr>
            <a:spLocks noGrp="1"/>
          </p:cNvSpPr>
          <p:nvPr>
            <p:ph idx="1"/>
          </p:nvPr>
        </p:nvSpPr>
        <p:spPr>
          <a:xfrm>
            <a:off x="752763" y="461817"/>
            <a:ext cx="10746509" cy="5480858"/>
          </a:xfrm>
          <a:ln>
            <a:solidFill>
              <a:schemeClr val="bg1"/>
            </a:solidFill>
          </a:ln>
        </p:spPr>
        <p:txBody>
          <a:bodyPr>
            <a:normAutofit/>
          </a:bodyPr>
          <a:lstStyle/>
          <a:p>
            <a:pPr>
              <a:buFont typeface="Wingdings" panose="05000000000000000000" pitchFamily="2" charset="2"/>
              <a:buChar char="v"/>
            </a:pPr>
            <a:r>
              <a:rPr lang="tr-TR" sz="2800" dirty="0">
                <a:latin typeface="Times New Roman" panose="02020603050405020304" pitchFamily="18" charset="0"/>
                <a:cs typeface="Times New Roman" panose="02020603050405020304" pitchFamily="18" charset="0"/>
              </a:rPr>
              <a:t>Bir üründe olması talep edilen tüm nitelikleri somut şekilde tespit eden kişi “</a:t>
            </a:r>
            <a:r>
              <a:rPr lang="tr-TR" sz="2800" dirty="0">
                <a:solidFill>
                  <a:srgbClr val="FF0000"/>
                </a:solidFill>
                <a:latin typeface="Times New Roman" panose="02020603050405020304" pitchFamily="18" charset="0"/>
                <a:cs typeface="Times New Roman" panose="02020603050405020304" pitchFamily="18" charset="0"/>
                <a:hlinkClick r:id="rId2"/>
              </a:rPr>
              <a:t>product owner</a:t>
            </a:r>
            <a:r>
              <a:rPr lang="tr-TR" sz="2800" dirty="0">
                <a:latin typeface="Times New Roman" panose="02020603050405020304" pitchFamily="18" charset="0"/>
                <a:cs typeface="Times New Roman" panose="02020603050405020304" pitchFamily="18" charset="0"/>
              </a:rPr>
              <a:t>” olarak bilinir. Bu kişi, kullanıcı hikayeleri yazmak suretiyle gerekli ürün iş listesini meydana getirir.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764" y="2102606"/>
            <a:ext cx="10746510" cy="3840069"/>
          </a:xfrm>
          <a:prstGeom prst="rect">
            <a:avLst/>
          </a:prstGeom>
        </p:spPr>
      </p:pic>
    </p:spTree>
    <p:extLst>
      <p:ext uri="{BB962C8B-B14F-4D97-AF65-F5344CB8AC3E}">
        <p14:creationId xmlns:p14="http://schemas.microsoft.com/office/powerpoint/2010/main" val="1872689693"/>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341745" y="277091"/>
            <a:ext cx="6428510" cy="2844800"/>
          </a:xfrm>
        </p:spPr>
        <p:txBody>
          <a:bodyPr>
            <a:noAutofit/>
          </a:bodyPr>
          <a:lstStyle/>
          <a:p>
            <a:pPr algn="l">
              <a:buFont typeface="Arial" pitchFamily="34" charset="0"/>
              <a:buChar char="•"/>
            </a:pPr>
            <a:r>
              <a:rPr lang="tr-TR" sz="2600" dirty="0">
                <a:solidFill>
                  <a:srgbClr val="292929"/>
                </a:solidFill>
                <a:latin typeface="Times New Roman" panose="02020603050405020304" pitchFamily="18" charset="0"/>
                <a:cs typeface="Times New Roman" panose="02020603050405020304" pitchFamily="18" charset="0"/>
              </a:rPr>
              <a:t>Talep eden kullanıcı </a:t>
            </a:r>
            <a:r>
              <a:rPr lang="tr-TR" sz="2600" u="sng" dirty="0">
                <a:solidFill>
                  <a:schemeClr val="accent3">
                    <a:lumMod val="50000"/>
                  </a:schemeClr>
                </a:solidFill>
                <a:latin typeface="Times New Roman" panose="02020603050405020304" pitchFamily="18" charset="0"/>
                <a:cs typeface="Times New Roman" panose="02020603050405020304" pitchFamily="18" charset="0"/>
              </a:rPr>
              <a:t>kim</a:t>
            </a:r>
            <a:r>
              <a:rPr lang="tr-TR" sz="2600" dirty="0">
                <a:solidFill>
                  <a:srgbClr val="292929"/>
                </a:solidFill>
                <a:latin typeface="Times New Roman" panose="02020603050405020304" pitchFamily="18" charset="0"/>
                <a:cs typeface="Times New Roman" panose="02020603050405020304" pitchFamily="18" charset="0"/>
              </a:rPr>
              <a:t>?</a:t>
            </a:r>
          </a:p>
          <a:p>
            <a:pPr algn="l">
              <a:buFont typeface="Arial" pitchFamily="34" charset="0"/>
              <a:buChar char="•"/>
            </a:pPr>
            <a:r>
              <a:rPr lang="tr-TR" sz="2600" dirty="0">
                <a:solidFill>
                  <a:srgbClr val="292929"/>
                </a:solidFill>
                <a:latin typeface="Times New Roman" panose="02020603050405020304" pitchFamily="18" charset="0"/>
                <a:cs typeface="Times New Roman" panose="02020603050405020304" pitchFamily="18" charset="0"/>
              </a:rPr>
              <a:t>Talep edilen ihtiyaç </a:t>
            </a:r>
            <a:r>
              <a:rPr lang="tr-TR" sz="2600" u="sng" dirty="0">
                <a:solidFill>
                  <a:schemeClr val="accent3">
                    <a:lumMod val="50000"/>
                  </a:schemeClr>
                </a:solidFill>
                <a:latin typeface="Times New Roman" panose="02020603050405020304" pitchFamily="18" charset="0"/>
                <a:cs typeface="Times New Roman" panose="02020603050405020304" pitchFamily="18" charset="0"/>
              </a:rPr>
              <a:t>nedir</a:t>
            </a:r>
            <a:r>
              <a:rPr lang="tr-TR" sz="2600" dirty="0">
                <a:solidFill>
                  <a:srgbClr val="292929"/>
                </a:solidFill>
                <a:latin typeface="Times New Roman" panose="02020603050405020304" pitchFamily="18" charset="0"/>
                <a:cs typeface="Times New Roman" panose="02020603050405020304" pitchFamily="18" charset="0"/>
              </a:rPr>
              <a:t>?</a:t>
            </a:r>
          </a:p>
          <a:p>
            <a:pPr algn="l">
              <a:buFont typeface="Arial" pitchFamily="34" charset="0"/>
              <a:buChar char="•"/>
            </a:pPr>
            <a:r>
              <a:rPr lang="tr-TR" sz="2600" u="sng" dirty="0">
                <a:solidFill>
                  <a:schemeClr val="accent3">
                    <a:lumMod val="50000"/>
                  </a:schemeClr>
                </a:solidFill>
                <a:latin typeface="Times New Roman" panose="02020603050405020304" pitchFamily="18" charset="0"/>
                <a:cs typeface="Times New Roman" panose="02020603050405020304" pitchFamily="18" charset="0"/>
              </a:rPr>
              <a:t>Neden</a:t>
            </a:r>
            <a:r>
              <a:rPr lang="tr-TR" sz="2600" dirty="0">
                <a:solidFill>
                  <a:srgbClr val="292929"/>
                </a:solidFill>
                <a:latin typeface="Times New Roman" panose="02020603050405020304" pitchFamily="18" charset="0"/>
                <a:cs typeface="Times New Roman" panose="02020603050405020304" pitchFamily="18" charset="0"/>
              </a:rPr>
              <a:t> bu talebe ihtiyaç var?</a:t>
            </a:r>
          </a:p>
          <a:p>
            <a:pPr marL="457200" indent="-457200" algn="l">
              <a:buFont typeface="Wingdings" panose="05000000000000000000" pitchFamily="2" charset="2"/>
              <a:buChar char="ü"/>
            </a:pPr>
            <a:r>
              <a:rPr lang="tr-TR" sz="2600" dirty="0">
                <a:solidFill>
                  <a:srgbClr val="292929"/>
                </a:solidFill>
                <a:latin typeface="Times New Roman" panose="02020603050405020304" pitchFamily="18" charset="0"/>
                <a:cs typeface="Times New Roman" panose="02020603050405020304" pitchFamily="18" charset="0"/>
              </a:rPr>
              <a:t>Bu 3 önemli soru user storylerde </a:t>
            </a:r>
            <a:r>
              <a:rPr lang="tr-TR" sz="2600" dirty="0" smtClean="0">
                <a:solidFill>
                  <a:srgbClr val="292929"/>
                </a:solidFill>
                <a:latin typeface="Times New Roman" panose="02020603050405020304" pitchFamily="18" charset="0"/>
                <a:cs typeface="Times New Roman" panose="02020603050405020304" pitchFamily="18" charset="0"/>
              </a:rPr>
              <a:t>cevaplanmalıdır</a:t>
            </a:r>
            <a:endParaRPr lang="tr-TR" sz="2600" dirty="0">
              <a:solidFill>
                <a:srgbClr val="292929"/>
              </a:solidFill>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30909" y="3121891"/>
            <a:ext cx="6640946" cy="3546764"/>
          </a:xfrm>
        </p:spPr>
      </p:pic>
      <p:pic>
        <p:nvPicPr>
          <p:cNvPr id="12" name="Content Placeholder 11"/>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71854" y="277091"/>
            <a:ext cx="5061527" cy="6206836"/>
          </a:xfrm>
        </p:spPr>
      </p:pic>
    </p:spTree>
    <p:extLst>
      <p:ext uri="{BB962C8B-B14F-4D97-AF65-F5344CB8AC3E}">
        <p14:creationId xmlns:p14="http://schemas.microsoft.com/office/powerpoint/2010/main" val="1577483773"/>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73" y="249383"/>
            <a:ext cx="11933382" cy="6391562"/>
          </a:xfrm>
        </p:spPr>
      </p:pic>
    </p:spTree>
    <p:extLst>
      <p:ext uri="{BB962C8B-B14F-4D97-AF65-F5344CB8AC3E}">
        <p14:creationId xmlns:p14="http://schemas.microsoft.com/office/powerpoint/2010/main" val="245918062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36" y="212436"/>
            <a:ext cx="11785599" cy="6428509"/>
          </a:xfrm>
        </p:spPr>
      </p:pic>
    </p:spTree>
    <p:extLst>
      <p:ext uri="{BB962C8B-B14F-4D97-AF65-F5344CB8AC3E}">
        <p14:creationId xmlns:p14="http://schemas.microsoft.com/office/powerpoint/2010/main" val="48054299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3200"/>
            <a:ext cx="12071927" cy="6654800"/>
          </a:xfrm>
        </p:spPr>
      </p:pic>
    </p:spTree>
    <p:extLst>
      <p:ext uri="{BB962C8B-B14F-4D97-AF65-F5344CB8AC3E}">
        <p14:creationId xmlns:p14="http://schemas.microsoft.com/office/powerpoint/2010/main" val="1672430285"/>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491" y="291612"/>
            <a:ext cx="10058400" cy="1371600"/>
          </a:xfrm>
        </p:spPr>
        <p:txBody>
          <a:bodyPr/>
          <a:lstStyle/>
          <a:p>
            <a:r>
              <a:rPr lang="tr-TR" smtClean="0"/>
              <a:t> </a:t>
            </a:r>
            <a:endParaRPr lang="tr-TR"/>
          </a:p>
        </p:txBody>
      </p:sp>
      <p:sp>
        <p:nvSpPr>
          <p:cNvPr id="3" name="Content Placeholder 2"/>
          <p:cNvSpPr>
            <a:spLocks noGrp="1"/>
          </p:cNvSpPr>
          <p:nvPr>
            <p:ph idx="1"/>
          </p:nvPr>
        </p:nvSpPr>
        <p:spPr>
          <a:xfrm>
            <a:off x="942110" y="383976"/>
            <a:ext cx="10058400" cy="641261"/>
          </a:xfrm>
        </p:spPr>
        <p:txBody>
          <a:bodyPr>
            <a:normAutofit/>
          </a:bodyPr>
          <a:lstStyle/>
          <a:p>
            <a:pPr>
              <a:buFont typeface="Wingdings" panose="05000000000000000000" pitchFamily="2" charset="2"/>
              <a:buChar char="q"/>
            </a:pPr>
            <a:r>
              <a:rPr lang="tr-TR" sz="2800" b="1">
                <a:latin typeface="Times New Roman" panose="02020603050405020304" pitchFamily="18" charset="0"/>
                <a:cs typeface="Times New Roman" panose="02020603050405020304" pitchFamily="18" charset="0"/>
              </a:rPr>
              <a:t>Kullanıcının ağzından </a:t>
            </a:r>
            <a:r>
              <a:rPr lang="tr-TR" sz="2800" b="1" smtClean="0">
                <a:latin typeface="Times New Roman" panose="02020603050405020304" pitchFamily="18" charset="0"/>
                <a:cs typeface="Times New Roman" panose="02020603050405020304" pitchFamily="18" charset="0"/>
              </a:rPr>
              <a:t>yazılırlar</a:t>
            </a:r>
            <a:endParaRPr lang="tr-TR" sz="2800" b="1">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110" y="1117600"/>
            <a:ext cx="10183090" cy="5273964"/>
          </a:xfrm>
          <a:prstGeom prst="rect">
            <a:avLst/>
          </a:prstGeom>
        </p:spPr>
      </p:pic>
    </p:spTree>
    <p:extLst>
      <p:ext uri="{BB962C8B-B14F-4D97-AF65-F5344CB8AC3E}">
        <p14:creationId xmlns:p14="http://schemas.microsoft.com/office/powerpoint/2010/main" val="4158782762"/>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sp>
        <p:nvSpPr>
          <p:cNvPr id="3" name="Content Placeholder 2"/>
          <p:cNvSpPr>
            <a:spLocks noGrp="1"/>
          </p:cNvSpPr>
          <p:nvPr>
            <p:ph sz="half" idx="2"/>
          </p:nvPr>
        </p:nvSpPr>
        <p:spPr>
          <a:xfrm>
            <a:off x="255478" y="413994"/>
            <a:ext cx="4754880" cy="3200400"/>
          </a:xfrm>
        </p:spPr>
        <p:txBody>
          <a:bodyPr>
            <a:noAutofit/>
          </a:bodyPr>
          <a:lstStyle/>
          <a:p>
            <a:pPr marL="0" indent="0">
              <a:buNone/>
            </a:pPr>
            <a:r>
              <a:rPr lang="tr-TR" sz="2800" b="1" dirty="0" smtClean="0">
                <a:latin typeface="Times New Roman" panose="02020603050405020304" pitchFamily="18" charset="0"/>
                <a:cs typeface="Times New Roman" panose="02020603050405020304" pitchFamily="18" charset="0"/>
              </a:rPr>
              <a:t>HATALI USER STORY ÖRNEĞİ</a:t>
            </a:r>
          </a:p>
          <a:p>
            <a:r>
              <a:rPr lang="tr-TR" sz="2400" dirty="0" smtClean="0">
                <a:latin typeface="Times New Roman" panose="02020603050405020304" pitchFamily="18" charset="0"/>
                <a:cs typeface="Times New Roman" panose="02020603050405020304" pitchFamily="18" charset="0"/>
              </a:rPr>
              <a:t>“</a:t>
            </a:r>
            <a:r>
              <a:rPr lang="tr-TR" sz="2400" dirty="0">
                <a:latin typeface="Times New Roman" panose="02020603050405020304" pitchFamily="18" charset="0"/>
                <a:cs typeface="Times New Roman" panose="02020603050405020304" pitchFamily="18" charset="0"/>
              </a:rPr>
              <a:t>As a system administrator, I want to have an SQL database for the system.”</a:t>
            </a:r>
          </a:p>
          <a:p>
            <a:r>
              <a:rPr lang="tr-TR" sz="2400" dirty="0">
                <a:latin typeface="Times New Roman" panose="02020603050405020304" pitchFamily="18" charset="0"/>
                <a:cs typeface="Times New Roman" panose="02020603050405020304" pitchFamily="18" charset="0"/>
              </a:rPr>
              <a:t>“Bir sistem yöneticisi olarak, sistem için bir SQL veritabanına sahip olmak istiyorum.”</a:t>
            </a:r>
          </a:p>
          <a:p>
            <a:r>
              <a:rPr lang="tr-TR" sz="2400" dirty="0" smtClean="0">
                <a:latin typeface="Times New Roman" panose="02020603050405020304" pitchFamily="18" charset="0"/>
                <a:cs typeface="Times New Roman" panose="02020603050405020304" pitchFamily="18" charset="0"/>
              </a:rPr>
              <a:t>Bu UserStory’</a:t>
            </a:r>
            <a:r>
              <a:rPr lang="tr-TR" sz="2400" dirty="0">
                <a:latin typeface="Times New Roman" panose="02020603050405020304" pitchFamily="18" charset="0"/>
                <a:cs typeface="Times New Roman" panose="02020603050405020304" pitchFamily="18" charset="0"/>
              </a:rPr>
              <a:t> </a:t>
            </a:r>
            <a:r>
              <a:rPr lang="tr-TR" sz="2400" u="sng" dirty="0">
                <a:latin typeface="Times New Roman" panose="02020603050405020304" pitchFamily="18" charset="0"/>
                <a:cs typeface="Times New Roman" panose="02020603050405020304" pitchFamily="18" charset="0"/>
              </a:rPr>
              <a:t>yanlış</a:t>
            </a:r>
            <a:r>
              <a:rPr lang="tr-TR" sz="2400" dirty="0">
                <a:latin typeface="Times New Roman" panose="02020603050405020304" pitchFamily="18" charset="0"/>
                <a:cs typeface="Times New Roman" panose="02020603050405020304" pitchFamily="18" charset="0"/>
              </a:rPr>
              <a:t> bir örnektir. Kullanıcı hikayelerinin ikinci bölümü bir eylem ile ilgilidir. Yapılacak olan aksiyonu anlatmalı, sahip olunması gereken ihtiyaçları değil.</a:t>
            </a:r>
          </a:p>
          <a:p>
            <a:pPr marL="0" indent="0">
              <a:buNone/>
            </a:pPr>
            <a:endParaRPr lang="tr-TR"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2109" y="215898"/>
            <a:ext cx="5800435" cy="3691084"/>
          </a:xfrm>
          <a:prstGeom prst="rect">
            <a:avLst/>
          </a:prstGeom>
        </p:spPr>
      </p:pic>
    </p:spTree>
    <p:extLst>
      <p:ext uri="{BB962C8B-B14F-4D97-AF65-F5344CB8AC3E}">
        <p14:creationId xmlns:p14="http://schemas.microsoft.com/office/powerpoint/2010/main" val="3549214681"/>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sp>
        <p:nvSpPr>
          <p:cNvPr id="3" name="Content Placeholder 2"/>
          <p:cNvSpPr>
            <a:spLocks noGrp="1"/>
          </p:cNvSpPr>
          <p:nvPr>
            <p:ph sz="half" idx="1"/>
          </p:nvPr>
        </p:nvSpPr>
        <p:spPr>
          <a:xfrm>
            <a:off x="277817" y="284351"/>
            <a:ext cx="4754880" cy="3749040"/>
          </a:xfrm>
        </p:spPr>
        <p:txBody>
          <a:bodyPr>
            <a:normAutofit/>
          </a:bodyPr>
          <a:lstStyle/>
          <a:p>
            <a:r>
              <a:rPr lang="tr-TR" sz="2400" dirty="0">
                <a:latin typeface="Times New Roman" panose="02020603050405020304" pitchFamily="18" charset="0"/>
                <a:cs typeface="Times New Roman" panose="02020603050405020304" pitchFamily="18" charset="0"/>
              </a:rPr>
              <a:t>Hikayeler yazıldığında Product Owner sorumluluğunda olan Product Backlog üzerinde toplanmaladır.</a:t>
            </a:r>
          </a:p>
          <a:p>
            <a:r>
              <a:rPr lang="tr-TR" sz="2400" dirty="0">
                <a:latin typeface="Times New Roman" panose="02020603050405020304" pitchFamily="18" charset="0"/>
                <a:cs typeface="Times New Roman" panose="02020603050405020304" pitchFamily="18" charset="0"/>
              </a:rPr>
              <a:t>Proje süresince, Product Backlog’da birkaç sprint’i idare edecek kadar hikaye olması, proje yaşam döngüsünü döndürmeye yeterlidir.</a:t>
            </a:r>
            <a:endParaRPr lang="tr-TR" sz="2400" dirty="0"/>
          </a:p>
        </p:txBody>
      </p:sp>
      <p:sp>
        <p:nvSpPr>
          <p:cNvPr id="5" name="Content Placeholder 4"/>
          <p:cNvSpPr>
            <a:spLocks noGrp="1"/>
          </p:cNvSpPr>
          <p:nvPr>
            <p:ph sz="half" idx="2"/>
          </p:nvPr>
        </p:nvSpPr>
        <p:spPr>
          <a:xfrm>
            <a:off x="68811" y="4145484"/>
            <a:ext cx="4754880" cy="3749040"/>
          </a:xfrm>
        </p:spPr>
        <p:txBody>
          <a:bodyPr/>
          <a:lstStyle/>
          <a:p>
            <a:r>
              <a:rPr lang="tr-TR" dirty="0" smtClean="0"/>
              <a:t> </a:t>
            </a:r>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745" y="2303548"/>
            <a:ext cx="7001165" cy="4341091"/>
          </a:xfrm>
          <a:prstGeom prst="rect">
            <a:avLst/>
          </a:prstGeom>
        </p:spPr>
      </p:pic>
    </p:spTree>
    <p:extLst>
      <p:ext uri="{BB962C8B-B14F-4D97-AF65-F5344CB8AC3E}">
        <p14:creationId xmlns:p14="http://schemas.microsoft.com/office/powerpoint/2010/main" val="3606363771"/>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sp>
        <p:nvSpPr>
          <p:cNvPr id="3" name="Content Placeholder 2"/>
          <p:cNvSpPr>
            <a:spLocks noGrp="1"/>
          </p:cNvSpPr>
          <p:nvPr>
            <p:ph idx="1"/>
          </p:nvPr>
        </p:nvSpPr>
        <p:spPr>
          <a:xfrm>
            <a:off x="253208" y="279333"/>
            <a:ext cx="11702473" cy="6437745"/>
          </a:xfrm>
        </p:spPr>
        <p:txBody>
          <a:bodyPr>
            <a:normAutofit fontScale="92500"/>
          </a:bodyPr>
          <a:lstStyle/>
          <a:p>
            <a:r>
              <a:rPr lang="tr-TR" sz="2400" b="1" dirty="0">
                <a:latin typeface="Times New Roman" panose="02020603050405020304" pitchFamily="18" charset="0"/>
                <a:cs typeface="Times New Roman" panose="02020603050405020304" pitchFamily="18" charset="0"/>
                <a:hlinkClick r:id="rId2"/>
              </a:rPr>
              <a:t>Çevik projelerde</a:t>
            </a:r>
            <a:r>
              <a:rPr lang="tr-TR" sz="2400" dirty="0">
                <a:latin typeface="Times New Roman" panose="02020603050405020304" pitchFamily="18" charset="0"/>
                <a:cs typeface="Times New Roman" panose="02020603050405020304" pitchFamily="18" charset="0"/>
              </a:rPr>
              <a:t> ekipler kullanıcı hikayelerini detaylandırma noktasında 2 ayrı yöntemden yararlanır. Bu yöntemleri; kullanıcı hikayelerini alt hikayelere bölmek ve kullanıcı hikayesine kabul kriterleri eklemek olarak açıklamak mümkündür</a:t>
            </a:r>
            <a:r>
              <a:rPr lang="tr-TR" sz="2400" dirty="0" smtClean="0">
                <a:latin typeface="Times New Roman" panose="02020603050405020304" pitchFamily="18" charset="0"/>
                <a:cs typeface="Times New Roman" panose="02020603050405020304" pitchFamily="18" charset="0"/>
              </a:rPr>
              <a:t>.</a:t>
            </a:r>
          </a:p>
          <a:p>
            <a:pPr marL="0" indent="0">
              <a:buNone/>
            </a:pPr>
            <a:r>
              <a:rPr lang="tr-TR" sz="2400" dirty="0" smtClean="0">
                <a:latin typeface="Times New Roman" panose="02020603050405020304" pitchFamily="18" charset="0"/>
                <a:cs typeface="Times New Roman" panose="02020603050405020304" pitchFamily="18" charset="0"/>
              </a:rPr>
              <a:t>Kullanıcı hikayelerini alt hikayelere bölmek daha detaylı kullanıcı hikayelerine sahip olmamızı sağlar.</a:t>
            </a:r>
          </a:p>
          <a:p>
            <a:pPr marL="0" indent="0">
              <a:buNone/>
            </a:pPr>
            <a:r>
              <a:rPr lang="tr-TR" sz="2400" dirty="0" smtClean="0">
                <a:latin typeface="Times New Roman" panose="02020603050405020304" pitchFamily="18" charset="0"/>
                <a:cs typeface="Times New Roman" panose="02020603050405020304" pitchFamily="18" charset="0"/>
              </a:rPr>
              <a:t>Örnek:</a:t>
            </a:r>
            <a:r>
              <a:rPr lang="tr-TR" sz="2400" dirty="0">
                <a:latin typeface="Times New Roman" panose="02020603050405020304" pitchFamily="18" charset="0"/>
                <a:cs typeface="Times New Roman" panose="02020603050405020304" pitchFamily="18" charset="0"/>
              </a:rPr>
              <a:t> Kullanıcı olarak, giriş yapabilmek için, sosyal medyayı </a:t>
            </a:r>
            <a:r>
              <a:rPr lang="tr-TR" sz="2400" dirty="0" smtClean="0">
                <a:latin typeface="Times New Roman" panose="02020603050405020304" pitchFamily="18" charset="0"/>
                <a:cs typeface="Times New Roman" panose="02020603050405020304" pitchFamily="18" charset="0"/>
              </a:rPr>
              <a:t>kullanmak istiyorum. </a:t>
            </a:r>
          </a:p>
          <a:p>
            <a:pPr marL="0" indent="0">
              <a:buNone/>
            </a:pPr>
            <a:r>
              <a:rPr lang="tr-TR" sz="2400" dirty="0" smtClean="0">
                <a:latin typeface="Times New Roman" panose="02020603050405020304" pitchFamily="18" charset="0"/>
                <a:cs typeface="Times New Roman" panose="02020603050405020304" pitchFamily="18" charset="0"/>
              </a:rPr>
              <a:t>Şimdi bunu alt başlıklara bölelim</a:t>
            </a:r>
          </a:p>
          <a:p>
            <a:r>
              <a:rPr lang="tr-TR" sz="2400" dirty="0">
                <a:latin typeface="Times New Roman" panose="02020603050405020304" pitchFamily="18" charset="0"/>
                <a:cs typeface="Times New Roman" panose="02020603050405020304" pitchFamily="18" charset="0"/>
              </a:rPr>
              <a:t>Kullanıcı olarak, giriş yapabilmek için, Facebook </a:t>
            </a:r>
            <a:r>
              <a:rPr lang="tr-TR" sz="2400" dirty="0" smtClean="0">
                <a:latin typeface="Times New Roman" panose="02020603050405020304" pitchFamily="18" charset="0"/>
                <a:cs typeface="Times New Roman" panose="02020603050405020304" pitchFamily="18" charset="0"/>
              </a:rPr>
              <a:t>hesabımı kullanmak istiyorum.</a:t>
            </a:r>
            <a:endParaRPr lang="tr-TR" sz="2400" dirty="0">
              <a:latin typeface="Times New Roman" panose="02020603050405020304" pitchFamily="18" charset="0"/>
              <a:cs typeface="Times New Roman" panose="02020603050405020304" pitchFamily="18" charset="0"/>
            </a:endParaRPr>
          </a:p>
          <a:p>
            <a:r>
              <a:rPr lang="tr-TR" sz="2400" dirty="0">
                <a:latin typeface="Times New Roman" panose="02020603050405020304" pitchFamily="18" charset="0"/>
                <a:cs typeface="Times New Roman" panose="02020603050405020304" pitchFamily="18" charset="0"/>
              </a:rPr>
              <a:t>Kullanıcı olarak, giriş yapabilmek için, Linkedin </a:t>
            </a:r>
            <a:r>
              <a:rPr lang="tr-TR" sz="2400" dirty="0" smtClean="0">
                <a:latin typeface="Times New Roman" panose="02020603050405020304" pitchFamily="18" charset="0"/>
                <a:cs typeface="Times New Roman" panose="02020603050405020304" pitchFamily="18" charset="0"/>
              </a:rPr>
              <a:t>hesabımı</a:t>
            </a:r>
            <a:r>
              <a:rPr lang="tr-TR" sz="2400" dirty="0">
                <a:latin typeface="Times New Roman" panose="02020603050405020304" pitchFamily="18" charset="0"/>
                <a:cs typeface="Times New Roman" panose="02020603050405020304" pitchFamily="18" charset="0"/>
              </a:rPr>
              <a:t> kullanmak istiyorum</a:t>
            </a:r>
            <a:r>
              <a:rPr lang="tr-TR" sz="2400" dirty="0" smtClean="0">
                <a:latin typeface="Times New Roman" panose="02020603050405020304" pitchFamily="18" charset="0"/>
                <a:cs typeface="Times New Roman" panose="02020603050405020304" pitchFamily="18" charset="0"/>
              </a:rPr>
              <a:t>.</a:t>
            </a:r>
            <a:endParaRPr lang="tr-TR" sz="2400" dirty="0">
              <a:latin typeface="Times New Roman" panose="02020603050405020304" pitchFamily="18" charset="0"/>
              <a:cs typeface="Times New Roman" panose="02020603050405020304" pitchFamily="18" charset="0"/>
            </a:endParaRPr>
          </a:p>
          <a:p>
            <a:r>
              <a:rPr lang="tr-TR" sz="2400" dirty="0">
                <a:latin typeface="Times New Roman" panose="02020603050405020304" pitchFamily="18" charset="0"/>
                <a:cs typeface="Times New Roman" panose="02020603050405020304" pitchFamily="18" charset="0"/>
              </a:rPr>
              <a:t>Kullanıcı olarak, giriş yapabilmek için, Twitter </a:t>
            </a:r>
            <a:r>
              <a:rPr lang="tr-TR" sz="2400" dirty="0" smtClean="0">
                <a:latin typeface="Times New Roman" panose="02020603050405020304" pitchFamily="18" charset="0"/>
                <a:cs typeface="Times New Roman" panose="02020603050405020304" pitchFamily="18" charset="0"/>
              </a:rPr>
              <a:t>hesabımı</a:t>
            </a:r>
            <a:r>
              <a:rPr lang="tr-TR" sz="2400" dirty="0">
                <a:latin typeface="Times New Roman" panose="02020603050405020304" pitchFamily="18" charset="0"/>
                <a:cs typeface="Times New Roman" panose="02020603050405020304" pitchFamily="18" charset="0"/>
              </a:rPr>
              <a:t> kullanmak istiyorum</a:t>
            </a:r>
            <a:r>
              <a:rPr lang="tr-TR" sz="2400" dirty="0" smtClean="0">
                <a:latin typeface="Times New Roman" panose="02020603050405020304" pitchFamily="18" charset="0"/>
                <a:cs typeface="Times New Roman" panose="02020603050405020304" pitchFamily="18" charset="0"/>
              </a:rPr>
              <a:t>.</a:t>
            </a:r>
          </a:p>
          <a:p>
            <a:pPr marL="0" indent="0">
              <a:buNone/>
            </a:pPr>
            <a:r>
              <a:rPr lang="tr-TR" sz="2400" dirty="0">
                <a:latin typeface="Times New Roman" panose="02020603050405020304" pitchFamily="18" charset="0"/>
                <a:cs typeface="Times New Roman" panose="02020603050405020304" pitchFamily="18" charset="0"/>
              </a:rPr>
              <a:t>K</a:t>
            </a:r>
            <a:r>
              <a:rPr lang="tr-TR" sz="2400" dirty="0" smtClean="0">
                <a:latin typeface="Times New Roman" panose="02020603050405020304" pitchFamily="18" charset="0"/>
                <a:cs typeface="Times New Roman" panose="02020603050405020304" pitchFamily="18" charset="0"/>
              </a:rPr>
              <a:t>abul kriterlerini ise product owner belirler. Yukardaki cümle için bu kavramı ele alalım</a:t>
            </a:r>
          </a:p>
          <a:p>
            <a:pPr marL="0" indent="0">
              <a:buNone/>
            </a:pPr>
            <a:r>
              <a:rPr lang="tr-TR" sz="2400" dirty="0" smtClean="0">
                <a:latin typeface="Times New Roman" panose="02020603050405020304" pitchFamily="18" charset="0"/>
                <a:cs typeface="Times New Roman" panose="02020603050405020304" pitchFamily="18" charset="0"/>
              </a:rPr>
              <a:t>Örnek: Kullanıcı </a:t>
            </a:r>
            <a:r>
              <a:rPr lang="tr-TR" sz="2400" dirty="0">
                <a:latin typeface="Times New Roman" panose="02020603050405020304" pitchFamily="18" charset="0"/>
                <a:cs typeface="Times New Roman" panose="02020603050405020304" pitchFamily="18" charset="0"/>
              </a:rPr>
              <a:t>olarak, giriş yapabilmek için, sosyal medyayı kullanabilirim.</a:t>
            </a:r>
          </a:p>
          <a:p>
            <a:pPr lvl="1"/>
            <a:r>
              <a:rPr lang="tr-TR" sz="2400" dirty="0">
                <a:latin typeface="Times New Roman" panose="02020603050405020304" pitchFamily="18" charset="0"/>
                <a:cs typeface="Times New Roman" panose="02020603050405020304" pitchFamily="18" charset="0"/>
              </a:rPr>
              <a:t>Kabul Kriteleri</a:t>
            </a:r>
          </a:p>
          <a:p>
            <a:pPr lvl="2"/>
            <a:r>
              <a:rPr lang="tr-TR" sz="2400" dirty="0">
                <a:latin typeface="Times New Roman" panose="02020603050405020304" pitchFamily="18" charset="0"/>
                <a:cs typeface="Times New Roman" panose="02020603050405020304" pitchFamily="18" charset="0"/>
              </a:rPr>
              <a:t>Facebook hesabı ile giriş</a:t>
            </a:r>
          </a:p>
          <a:p>
            <a:pPr lvl="2"/>
            <a:r>
              <a:rPr lang="tr-TR" sz="2400" dirty="0">
                <a:latin typeface="Times New Roman" panose="02020603050405020304" pitchFamily="18" charset="0"/>
                <a:cs typeface="Times New Roman" panose="02020603050405020304" pitchFamily="18" charset="0"/>
              </a:rPr>
              <a:t>Linkedin hesabı ile giriş</a:t>
            </a:r>
          </a:p>
          <a:p>
            <a:pPr lvl="2"/>
            <a:r>
              <a:rPr lang="tr-TR" sz="2400" dirty="0">
                <a:latin typeface="Times New Roman" panose="02020603050405020304" pitchFamily="18" charset="0"/>
                <a:cs typeface="Times New Roman" panose="02020603050405020304" pitchFamily="18" charset="0"/>
              </a:rPr>
              <a:t>Twitter hesabı ile </a:t>
            </a:r>
            <a:r>
              <a:rPr lang="tr-TR" sz="2400" dirty="0" smtClean="0">
                <a:latin typeface="Times New Roman" panose="02020603050405020304" pitchFamily="18" charset="0"/>
                <a:cs typeface="Times New Roman" panose="02020603050405020304" pitchFamily="18" charset="0"/>
              </a:rPr>
              <a:t>giriş</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0444322"/>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673" y="269702"/>
            <a:ext cx="10058400" cy="1371600"/>
          </a:xfrm>
        </p:spPr>
        <p:txBody>
          <a:bodyPr>
            <a:normAutofit/>
          </a:bodyPr>
          <a:lstStyle/>
          <a:p>
            <a:r>
              <a:rPr lang="tr-TR" b="1" smtClean="0">
                <a:latin typeface="Times New Roman" panose="02020603050405020304" pitchFamily="18" charset="0"/>
                <a:cs typeface="Times New Roman" panose="02020603050405020304" pitchFamily="18" charset="0"/>
              </a:rPr>
              <a:t>Use Case ve User </a:t>
            </a:r>
            <a:r>
              <a:rPr lang="tr-TR" b="1">
                <a:latin typeface="Times New Roman" panose="02020603050405020304" pitchFamily="18" charset="0"/>
                <a:cs typeface="Times New Roman" panose="02020603050405020304" pitchFamily="18" charset="0"/>
              </a:rPr>
              <a:t>S</a:t>
            </a:r>
            <a:r>
              <a:rPr lang="tr-TR" b="1" smtClean="0">
                <a:latin typeface="Times New Roman" panose="02020603050405020304" pitchFamily="18" charset="0"/>
                <a:cs typeface="Times New Roman" panose="02020603050405020304" pitchFamily="18" charset="0"/>
              </a:rPr>
              <a:t>tory’nin </a:t>
            </a:r>
            <a:r>
              <a:rPr lang="tr-TR" b="1">
                <a:latin typeface="Times New Roman" panose="02020603050405020304" pitchFamily="18" charset="0"/>
                <a:cs typeface="Times New Roman" panose="02020603050405020304" pitchFamily="18" charset="0"/>
              </a:rPr>
              <a:t>F</a:t>
            </a:r>
            <a:r>
              <a:rPr lang="tr-TR" b="1" smtClean="0">
                <a:latin typeface="Times New Roman" panose="02020603050405020304" pitchFamily="18" charset="0"/>
                <a:cs typeface="Times New Roman" panose="02020603050405020304" pitchFamily="18" charset="0"/>
              </a:rPr>
              <a:t>arkı</a:t>
            </a:r>
            <a:endParaRPr lang="tr-TR"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244763" y="1641302"/>
            <a:ext cx="4754880" cy="3835862"/>
          </a:xfrm>
        </p:spPr>
        <p:txBody>
          <a:bodyPr>
            <a:normAutofit/>
          </a:bodyPr>
          <a:lstStyle/>
          <a:p>
            <a:r>
              <a:rPr lang="tr-TR" sz="2800" dirty="0" smtClean="0">
                <a:latin typeface="Times New Roman" panose="02020603050405020304" pitchFamily="18" charset="0"/>
                <a:cs typeface="Times New Roman" panose="02020603050405020304" pitchFamily="18" charset="0"/>
              </a:rPr>
              <a:t>Use caseler </a:t>
            </a:r>
            <a:r>
              <a:rPr lang="tr-TR" sz="2800" dirty="0">
                <a:latin typeface="Times New Roman" panose="02020603050405020304" pitchFamily="18" charset="0"/>
                <a:cs typeface="Times New Roman" panose="02020603050405020304" pitchFamily="18" charset="0"/>
              </a:rPr>
              <a:t> sistemlerin fonksiyonel ihtiyaçlarını </a:t>
            </a:r>
            <a:r>
              <a:rPr lang="tr-TR" sz="2800" dirty="0" smtClean="0">
                <a:latin typeface="Times New Roman" panose="02020603050405020304" pitchFamily="18" charset="0"/>
                <a:cs typeface="Times New Roman" panose="02020603050405020304" pitchFamily="18" charset="0"/>
              </a:rPr>
              <a:t>kapsar. User storyler ise kullanıcıların ihtiyaçlarına yöneliktir.</a:t>
            </a:r>
          </a:p>
          <a:p>
            <a:r>
              <a:rPr lang="tr-TR" sz="2800" dirty="0" smtClean="0">
                <a:latin typeface="Times New Roman" panose="02020603050405020304" pitchFamily="18" charset="0"/>
                <a:cs typeface="Times New Roman" panose="02020603050405020304" pitchFamily="18" charset="0"/>
              </a:rPr>
              <a:t>Bir user story </a:t>
            </a:r>
            <a:r>
              <a:rPr lang="tr-TR" sz="2800" dirty="0">
                <a:latin typeface="Times New Roman" panose="02020603050405020304" pitchFamily="18" charset="0"/>
                <a:cs typeface="Times New Roman" panose="02020603050405020304" pitchFamily="18" charset="0"/>
              </a:rPr>
              <a:t>bir veya 20'den </a:t>
            </a:r>
            <a:r>
              <a:rPr lang="tr-TR" sz="2800" dirty="0" smtClean="0">
                <a:latin typeface="Times New Roman" panose="02020603050405020304" pitchFamily="18" charset="0"/>
                <a:cs typeface="Times New Roman" panose="02020603050405020304" pitchFamily="18" charset="0"/>
              </a:rPr>
              <a:t>fazla use case’e </a:t>
            </a:r>
            <a:r>
              <a:rPr lang="tr-TR" sz="2800" dirty="0">
                <a:latin typeface="Times New Roman" panose="02020603050405020304" pitchFamily="18" charset="0"/>
                <a:cs typeface="Times New Roman" panose="02020603050405020304" pitchFamily="18" charset="0"/>
              </a:rPr>
              <a:t>eşit olabilir.</a:t>
            </a:r>
          </a:p>
          <a:p>
            <a:endParaRPr lang="tr-TR" dirty="0"/>
          </a:p>
        </p:txBody>
      </p:sp>
      <p:sp>
        <p:nvSpPr>
          <p:cNvPr id="9" name="Text Placeholder 8"/>
          <p:cNvSpPr>
            <a:spLocks noGrp="1"/>
          </p:cNvSpPr>
          <p:nvPr>
            <p:ph sz="half" idx="2"/>
          </p:nvPr>
        </p:nvSpPr>
        <p:spPr/>
        <p:txBody>
          <a:bodyPr>
            <a:normAutofit/>
          </a:bodyPr>
          <a:lstStyle/>
          <a:p>
            <a:r>
              <a:rPr lang="tr-TR" smtClean="0"/>
              <a:t> </a:t>
            </a:r>
            <a:endParaRPr lang="tr-T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644" y="2918691"/>
            <a:ext cx="6952212" cy="3602182"/>
          </a:xfrm>
          <a:prstGeom prst="rect">
            <a:avLst/>
          </a:prstGeom>
        </p:spPr>
      </p:pic>
    </p:spTree>
    <p:extLst>
      <p:ext uri="{BB962C8B-B14F-4D97-AF65-F5344CB8AC3E}">
        <p14:creationId xmlns:p14="http://schemas.microsoft.com/office/powerpoint/2010/main" val="119119616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87189"/>
            <a:ext cx="10972800" cy="990600"/>
          </a:xfrm>
        </p:spPr>
        <p:txBody>
          <a:bodyPr>
            <a:noAutofit/>
          </a:bodyPr>
          <a:lstStyle/>
          <a:p>
            <a:r>
              <a:rPr lang="tr-TR" sz="6000" dirty="0">
                <a:latin typeface="Times New Roman" panose="02020603050405020304" pitchFamily="18" charset="0"/>
                <a:cs typeface="Times New Roman" panose="02020603050405020304" pitchFamily="18" charset="0"/>
              </a:rPr>
              <a:t>Çevik </a:t>
            </a:r>
            <a:r>
              <a:rPr lang="tr-TR" sz="6000" dirty="0" smtClean="0">
                <a:latin typeface="Times New Roman" panose="02020603050405020304" pitchFamily="18" charset="0"/>
                <a:cs typeface="Times New Roman" panose="02020603050405020304" pitchFamily="18" charset="0"/>
              </a:rPr>
              <a:t>Yazılımın Dezavantajları</a:t>
            </a:r>
            <a:endParaRPr lang="tr-TR" sz="6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0" y="1452970"/>
            <a:ext cx="11031537" cy="4905375"/>
          </a:xfrm>
        </p:spPr>
        <p:txBody>
          <a:bodyPr>
            <a:noAutofit/>
          </a:bodyPr>
          <a:lstStyle/>
          <a:p>
            <a:r>
              <a:rPr lang="tr-TR" sz="2800" b="1" u="sng" dirty="0">
                <a:latin typeface="Times New Roman" panose="02020603050405020304" pitchFamily="18" charset="0"/>
                <a:cs typeface="Times New Roman" panose="02020603050405020304" pitchFamily="18" charset="0"/>
              </a:rPr>
              <a:t>Planlama daha az sabit olabilir</a:t>
            </a:r>
            <a:r>
              <a:rPr lang="tr-TR" sz="2800" dirty="0">
                <a:latin typeface="Times New Roman" panose="02020603050405020304" pitchFamily="18" charset="0"/>
                <a:cs typeface="Times New Roman" panose="02020603050405020304" pitchFamily="18" charset="0"/>
              </a:rPr>
              <a:t>: Bazen vazgeçilemez bir teslimat tarihini sabitlemek zor olabilir. Agile belirli süreli yinelemeli çıktılara dayalı olduğundan ve proje yöneticileri genellikle görevleri tekrarlamakta olduğundan, başlangıçta teslimat için planlanan bazı öğelerin zamanında tamamlanamaması mümkündür. Ayrıca, projenin herhangi bir anında yeni bir sprint eklenebilir ve bu da nihai hedef süreyi uzatacaktır.</a:t>
            </a:r>
          </a:p>
          <a:p>
            <a:r>
              <a:rPr lang="tr-TR" sz="2800" b="1" u="sng" dirty="0">
                <a:latin typeface="Times New Roman" panose="02020603050405020304" pitchFamily="18" charset="0"/>
                <a:cs typeface="Times New Roman" panose="02020603050405020304" pitchFamily="18" charset="0"/>
              </a:rPr>
              <a:t>Takım bilgili olmalıdır</a:t>
            </a:r>
            <a:r>
              <a:rPr lang="tr-TR" sz="2800" dirty="0">
                <a:latin typeface="Times New Roman" panose="02020603050405020304" pitchFamily="18" charset="0"/>
                <a:cs typeface="Times New Roman" panose="02020603050405020304" pitchFamily="18" charset="0"/>
              </a:rPr>
              <a:t>: Çevik takımlar genellikle küçüktür, 8-10 kişi civarında olması tercih edilir. Bu yüzden takım üyeleri çeşitli alanlarda çok yetenekli olmalıdırlar. Ayrıca seçilen Agile metodolojiyi anlamalı ve rahat hissetmelidirler.</a:t>
            </a:r>
          </a:p>
        </p:txBody>
      </p:sp>
    </p:spTree>
    <p:extLst>
      <p:ext uri="{BB962C8B-B14F-4D97-AF65-F5344CB8AC3E}">
        <p14:creationId xmlns:p14="http://schemas.microsoft.com/office/powerpoint/2010/main" val="2974989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9" y="235989"/>
            <a:ext cx="10058400" cy="1038629"/>
          </a:xfrm>
        </p:spPr>
        <p:txBody>
          <a:bodyPr/>
          <a:lstStyle/>
          <a:p>
            <a:r>
              <a:rPr lang="tr-TR" b="1">
                <a:latin typeface="Times New Roman" panose="02020603050405020304" pitchFamily="18" charset="0"/>
                <a:cs typeface="Times New Roman" panose="02020603050405020304" pitchFamily="18" charset="0"/>
              </a:rPr>
              <a:t>Kullanıcı kabul testi (UAT)</a:t>
            </a:r>
            <a:r>
              <a:rPr lang="tr-TR" b="1"/>
              <a:t> </a:t>
            </a:r>
            <a:endParaRPr lang="tr-TR"/>
          </a:p>
        </p:txBody>
      </p:sp>
      <p:sp>
        <p:nvSpPr>
          <p:cNvPr id="3" name="Content Placeholder 2"/>
          <p:cNvSpPr>
            <a:spLocks noGrp="1"/>
          </p:cNvSpPr>
          <p:nvPr>
            <p:ph idx="1"/>
          </p:nvPr>
        </p:nvSpPr>
        <p:spPr>
          <a:xfrm>
            <a:off x="175491" y="1161012"/>
            <a:ext cx="11748654" cy="2071716"/>
          </a:xfrm>
        </p:spPr>
        <p:txBody>
          <a:bodyPr>
            <a:normAutofit/>
          </a:bodyPr>
          <a:lstStyle/>
          <a:p>
            <a:r>
              <a:rPr lang="tr-TR" sz="2800" dirty="0" smtClean="0">
                <a:latin typeface="Times New Roman" panose="02020603050405020304" pitchFamily="18" charset="0"/>
                <a:cs typeface="Times New Roman" panose="02020603050405020304" pitchFamily="18" charset="0"/>
              </a:rPr>
              <a:t>Kriterleri </a:t>
            </a:r>
            <a:r>
              <a:rPr lang="tr-TR" sz="2800" dirty="0">
                <a:latin typeface="Times New Roman" panose="02020603050405020304" pitchFamily="18" charset="0"/>
                <a:cs typeface="Times New Roman" panose="02020603050405020304" pitchFamily="18" charset="0"/>
              </a:rPr>
              <a:t>(</a:t>
            </a:r>
            <a:r>
              <a:rPr lang="tr-TR" sz="2800" i="1" dirty="0">
                <a:latin typeface="Times New Roman" panose="02020603050405020304" pitchFamily="18" charset="0"/>
                <a:cs typeface="Times New Roman" panose="02020603050405020304" pitchFamily="18" charset="0"/>
              </a:rPr>
              <a:t>çevik yazılım geliştirmede</a:t>
            </a:r>
            <a:r>
              <a:rPr lang="tr-TR" sz="2800" dirty="0">
                <a:latin typeface="Times New Roman" panose="02020603050405020304" pitchFamily="18" charset="0"/>
                <a:cs typeface="Times New Roman" panose="02020603050405020304" pitchFamily="18" charset="0"/>
              </a:rPr>
              <a:t>) genellikle ticari müşteriler tarafından oluşturulur ve bir işletme etki alanı dilinde ifade edilir. Bunlar, bir sprint sırasında bir kullanıcı hikayesinin ve ya “oynatılan” </a:t>
            </a:r>
            <a:r>
              <a:rPr lang="tr-TR" sz="2800" dirty="0" smtClean="0">
                <a:latin typeface="Times New Roman" panose="02020603050405020304" pitchFamily="18" charset="0"/>
                <a:cs typeface="Times New Roman" panose="02020603050405020304" pitchFamily="18" charset="0"/>
              </a:rPr>
              <a:t>hikayelerin </a:t>
            </a:r>
            <a:r>
              <a:rPr lang="tr-TR" sz="2800" dirty="0">
                <a:latin typeface="Times New Roman" panose="02020603050405020304" pitchFamily="18" charset="0"/>
                <a:cs typeface="Times New Roman" panose="02020603050405020304" pitchFamily="18" charset="0"/>
              </a:rPr>
              <a:t>eksiksizliğini doğrulamak için üst düzey testlerdir.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999" y="2927927"/>
            <a:ext cx="8151091" cy="3749963"/>
          </a:xfrm>
          <a:prstGeom prst="rect">
            <a:avLst/>
          </a:prstGeom>
        </p:spPr>
      </p:pic>
    </p:spTree>
    <p:extLst>
      <p:ext uri="{BB962C8B-B14F-4D97-AF65-F5344CB8AC3E}">
        <p14:creationId xmlns:p14="http://schemas.microsoft.com/office/powerpoint/2010/main" val="2510557974"/>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sp>
        <p:nvSpPr>
          <p:cNvPr id="3" name="Content Placeholder 2"/>
          <p:cNvSpPr>
            <a:spLocks noGrp="1"/>
          </p:cNvSpPr>
          <p:nvPr>
            <p:ph idx="1"/>
          </p:nvPr>
        </p:nvSpPr>
        <p:spPr>
          <a:xfrm>
            <a:off x="877455" y="642593"/>
            <a:ext cx="10247745" cy="5721261"/>
          </a:xfrm>
        </p:spPr>
        <p:txBody>
          <a:bodyPr>
            <a:normAutofit/>
          </a:bodyPr>
          <a:lstStyle/>
          <a:p>
            <a:pPr marL="0" indent="0">
              <a:buNone/>
            </a:pPr>
            <a:r>
              <a:rPr lang="tr-TR" sz="2800" b="1" u="sng" dirty="0">
                <a:latin typeface="Times New Roman" panose="02020603050405020304" pitchFamily="18" charset="0"/>
                <a:cs typeface="Times New Roman" panose="02020603050405020304" pitchFamily="18" charset="0"/>
              </a:rPr>
              <a:t>Başarılı bir test uygulamasının beklenen </a:t>
            </a:r>
            <a:r>
              <a:rPr lang="tr-TR" sz="2800" b="1" u="sng" dirty="0" smtClean="0">
                <a:latin typeface="Times New Roman" panose="02020603050405020304" pitchFamily="18" charset="0"/>
                <a:cs typeface="Times New Roman" panose="02020603050405020304" pitchFamily="18" charset="0"/>
              </a:rPr>
              <a:t>sonucu:</a:t>
            </a:r>
            <a:endParaRPr lang="tr-TR" sz="1200" b="1" u="sng" dirty="0" smtClean="0">
              <a:latin typeface="Times New Roman" panose="02020603050405020304" pitchFamily="18" charset="0"/>
              <a:cs typeface="Times New Roman" panose="02020603050405020304" pitchFamily="18" charset="0"/>
            </a:endParaRPr>
          </a:p>
          <a:p>
            <a:pPr marL="0" indent="0">
              <a:buNone/>
            </a:pPr>
            <a:endParaRPr lang="tr-TR" sz="1000" b="1" u="sng" dirty="0">
              <a:latin typeface="Times New Roman" panose="02020603050405020304" pitchFamily="18" charset="0"/>
              <a:cs typeface="Times New Roman" panose="02020603050405020304" pitchFamily="18" charset="0"/>
            </a:endParaRPr>
          </a:p>
          <a:p>
            <a:r>
              <a:rPr lang="tr-TR" sz="2400" dirty="0">
                <a:latin typeface="Times New Roman" panose="02020603050405020304" pitchFamily="18" charset="0"/>
                <a:cs typeface="Times New Roman" panose="02020603050405020304" pitchFamily="18" charset="0"/>
              </a:rPr>
              <a:t>Önceden belirlenmiş veriler kullanılarak test senaryoları yürütülür</a:t>
            </a:r>
          </a:p>
          <a:p>
            <a:r>
              <a:rPr lang="tr-TR" sz="2400" dirty="0">
                <a:latin typeface="Times New Roman" panose="02020603050405020304" pitchFamily="18" charset="0"/>
                <a:cs typeface="Times New Roman" panose="02020603050405020304" pitchFamily="18" charset="0"/>
              </a:rPr>
              <a:t>Gerçek sonuçlar kaydedilir</a:t>
            </a:r>
          </a:p>
          <a:p>
            <a:r>
              <a:rPr lang="tr-TR" sz="2400" dirty="0">
                <a:latin typeface="Times New Roman" panose="02020603050405020304" pitchFamily="18" charset="0"/>
                <a:cs typeface="Times New Roman" panose="02020603050405020304" pitchFamily="18" charset="0"/>
              </a:rPr>
              <a:t>Gerçek ve beklenen sonuçlar karşılaştırılır ve</a:t>
            </a:r>
          </a:p>
          <a:p>
            <a:r>
              <a:rPr lang="tr-TR" sz="2400" dirty="0">
                <a:latin typeface="Times New Roman" panose="02020603050405020304" pitchFamily="18" charset="0"/>
                <a:cs typeface="Times New Roman" panose="02020603050405020304" pitchFamily="18" charset="0"/>
              </a:rPr>
              <a:t>Test sonuçları belirlenir.</a:t>
            </a:r>
          </a:p>
          <a:p>
            <a:r>
              <a:rPr lang="tr-TR" sz="2400" dirty="0">
                <a:latin typeface="Times New Roman" panose="02020603050405020304" pitchFamily="18" charset="0"/>
                <a:cs typeface="Times New Roman" panose="02020603050405020304" pitchFamily="18" charset="0"/>
              </a:rPr>
              <a:t>Amaç, geliştirilen ürünün hem işlevsel hem de işlevsel olmayan gereksinimleri karşıladığına dair güven sağlamaktır. Kabul testinin amacı, tamamlandığında ve kabul kriterlerinin karşılanması koşuluyla, ürün geliştirmede tanımlanan gereksinimleri üreticinin yerine getirmesi beklenir.</a:t>
            </a:r>
          </a:p>
          <a:p>
            <a:endParaRPr lang="tr-TR" dirty="0"/>
          </a:p>
        </p:txBody>
      </p:sp>
    </p:spTree>
    <p:extLst>
      <p:ext uri="{BB962C8B-B14F-4D97-AF65-F5344CB8AC3E}">
        <p14:creationId xmlns:p14="http://schemas.microsoft.com/office/powerpoint/2010/main" val="247613615"/>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 </a:t>
            </a:r>
            <a:endParaRPr lang="tr-T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35" y="212437"/>
            <a:ext cx="11785601" cy="5467928"/>
          </a:xfrm>
        </p:spPr>
      </p:pic>
      <p:sp>
        <p:nvSpPr>
          <p:cNvPr id="5" name="TextBox 4"/>
          <p:cNvSpPr txBox="1"/>
          <p:nvPr/>
        </p:nvSpPr>
        <p:spPr>
          <a:xfrm>
            <a:off x="3089562" y="5787356"/>
            <a:ext cx="8035638" cy="646331"/>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3600" b="1" smtClean="0">
                <a:latin typeface="Agency FB" panose="020B0503020202020204" pitchFamily="34" charset="0"/>
              </a:rPr>
              <a:t>Dinlediğiniz için teşekkür ederiz </a:t>
            </a:r>
            <a:r>
              <a:rPr lang="tr-TR" sz="3600" b="1" smtClean="0">
                <a:latin typeface="Agency FB" panose="020B0503020202020204" pitchFamily="34" charset="0"/>
                <a:sym typeface="Wingdings" panose="05000000000000000000" pitchFamily="2" charset="2"/>
              </a:rPr>
              <a:t></a:t>
            </a:r>
            <a:endParaRPr lang="tr-TR" sz="3600" b="1">
              <a:latin typeface="Agency FB" panose="020B0503020202020204" pitchFamily="34" charset="0"/>
            </a:endParaRPr>
          </a:p>
        </p:txBody>
      </p:sp>
    </p:spTree>
    <p:extLst>
      <p:ext uri="{BB962C8B-B14F-4D97-AF65-F5344CB8AC3E}">
        <p14:creationId xmlns:p14="http://schemas.microsoft.com/office/powerpoint/2010/main" val="97462028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87098"/>
            <a:ext cx="10972800" cy="990600"/>
          </a:xfrm>
        </p:spPr>
        <p:txBody>
          <a:bodyPr>
            <a:noAutofit/>
          </a:bodyPr>
          <a:lstStyle/>
          <a:p>
            <a:r>
              <a:rPr lang="tr-TR" sz="6000" dirty="0">
                <a:latin typeface="Times New Roman" panose="02020603050405020304" pitchFamily="18" charset="0"/>
                <a:cs typeface="Times New Roman" panose="02020603050405020304" pitchFamily="18" charset="0"/>
              </a:rPr>
              <a:t>Çevik </a:t>
            </a:r>
            <a:r>
              <a:rPr lang="tr-TR" sz="6000" dirty="0" smtClean="0">
                <a:latin typeface="Times New Roman" panose="02020603050405020304" pitchFamily="18" charset="0"/>
                <a:cs typeface="Times New Roman" panose="02020603050405020304" pitchFamily="18" charset="0"/>
              </a:rPr>
              <a:t>Yazılımın Dezavantajları</a:t>
            </a:r>
            <a:endParaRPr lang="tr-TR" sz="6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5557" y="1440997"/>
            <a:ext cx="11200425" cy="4948238"/>
          </a:xfrm>
        </p:spPr>
        <p:txBody>
          <a:bodyPr>
            <a:noAutofit/>
          </a:bodyPr>
          <a:lstStyle/>
          <a:p>
            <a:r>
              <a:rPr lang="tr-TR" sz="2800" b="1" u="sng" dirty="0" smtClean="0">
                <a:latin typeface="Times New Roman" panose="02020603050405020304" pitchFamily="18" charset="0"/>
                <a:cs typeface="Times New Roman" panose="02020603050405020304" pitchFamily="18" charset="0"/>
              </a:rPr>
              <a:t>Belgeler </a:t>
            </a:r>
            <a:r>
              <a:rPr lang="tr-TR" sz="2800" b="1" u="sng" dirty="0">
                <a:latin typeface="Times New Roman" panose="02020603050405020304" pitchFamily="18" charset="0"/>
                <a:cs typeface="Times New Roman" panose="02020603050405020304" pitchFamily="18" charset="0"/>
              </a:rPr>
              <a:t>ihmal edilebilir</a:t>
            </a:r>
            <a:r>
              <a:rPr lang="tr-TR" sz="2800" dirty="0">
                <a:latin typeface="Times New Roman" panose="02020603050405020304" pitchFamily="18" charset="0"/>
                <a:cs typeface="Times New Roman" panose="02020603050405020304" pitchFamily="18" charset="0"/>
              </a:rPr>
              <a:t>: Agile Manifesto, kapsamlı bir dokümantasyon yerine çalışma yazılımını tercih eder, bu nedenle bazı ekip üyeleri, dokümantasyona odaklanmayı daha az önemli gibi hissedebilirler. Kapsamlı dokümantasyon, proje başarısına yol açmamakla birlikte, Çevik takımlar dokümantasyon ve tartışma arasındaki doğru dengeyi bulmalıdır.</a:t>
            </a:r>
          </a:p>
          <a:p>
            <a:r>
              <a:rPr lang="tr-TR" sz="2800" b="1" u="sng" dirty="0">
                <a:latin typeface="Times New Roman" panose="02020603050405020304" pitchFamily="18" charset="0"/>
                <a:cs typeface="Times New Roman" panose="02020603050405020304" pitchFamily="18" charset="0"/>
              </a:rPr>
              <a:t>Nihai ürün çok farklı olabilir</a:t>
            </a:r>
            <a:r>
              <a:rPr lang="tr-TR" sz="2800" dirty="0">
                <a:latin typeface="Times New Roman" panose="02020603050405020304" pitchFamily="18" charset="0"/>
                <a:cs typeface="Times New Roman" panose="02020603050405020304" pitchFamily="18" charset="0"/>
              </a:rPr>
              <a:t>: Çevik projeler ilk başlarda kesin bir plana sahip olmayabilir, bu nedenle nihai ürün başlangıçta tasarlanandan çok farklı görünebilir. Agile çok esnek olduğu için, değişen müşteri geri bildirimlerine dayanarak yeni iterasyonlar eklenebilir, bu da çok farklı bir hedefe gitmeye yol açabilir.</a:t>
            </a:r>
          </a:p>
        </p:txBody>
      </p:sp>
    </p:spTree>
    <p:extLst>
      <p:ext uri="{BB962C8B-B14F-4D97-AF65-F5344CB8AC3E}">
        <p14:creationId xmlns:p14="http://schemas.microsoft.com/office/powerpoint/2010/main" val="910544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3.1.24"/>
  <p:tag name="AS_OS" val="Unix 5.13.0.1022"/>
  <p:tag name="AS_RELEASE_DATE" val="2022.04.14"/>
  <p:tag name="AS_TITLE" val="Aspose.Slides for .NET Standard 2.0"/>
  <p:tag name="AS_VERSION" val="22.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Century Gothic" panose="020B0502020202020204"/>
        <a:cs typeface="Arial"/>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Century Gothic" panose="020B0502020202020204"/>
        <a:cs typeface="Arial"/>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xmlns="" name="Savon" id="{1306E473-ED32-493B-A2D0-240A757EDD34}" vid="{C20BADFE-D095-436F-9677-9264042809F0}"/>
    </a:ext>
  </a:extLst>
</a:theme>
</file>

<file path=ppt/theme/theme2.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9CC26709-368C-4D72-9060-94E5B3FF3CD6}"/>
    </a:ext>
  </a:extLst>
</a:theme>
</file>

<file path=ppt/theme/theme3.xml><?xml version="1.0" encoding="utf-8"?>
<a:theme xmlns:a="http://schemas.openxmlformats.org/drawingml/2006/main" name="1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Clarity</Template>
  <TotalTime>3021</TotalTime>
  <Words>2949</Words>
  <Application>Microsoft Office PowerPoint</Application>
  <PresentationFormat>Özel</PresentationFormat>
  <Paragraphs>300</Paragraphs>
  <Slides>82</Slides>
  <Notes>0</Notes>
  <HiddenSlides>0</HiddenSlides>
  <MMClips>0</MMClips>
  <ScaleCrop>false</ScaleCrop>
  <HeadingPairs>
    <vt:vector size="4" baseType="variant">
      <vt:variant>
        <vt:lpstr>Tema</vt:lpstr>
      </vt:variant>
      <vt:variant>
        <vt:i4>3</vt:i4>
      </vt:variant>
      <vt:variant>
        <vt:lpstr>Slayt Başlıkları</vt:lpstr>
      </vt:variant>
      <vt:variant>
        <vt:i4>82</vt:i4>
      </vt:variant>
    </vt:vector>
  </HeadingPairs>
  <TitlesOfParts>
    <vt:vector size="85" baseType="lpstr">
      <vt:lpstr>Savon</vt:lpstr>
      <vt:lpstr>Retrospect</vt:lpstr>
      <vt:lpstr>1_Retrospect</vt:lpstr>
      <vt:lpstr>Gereksİnİm Belİrtİmlerİ ve çevİk metodolojİler</vt:lpstr>
      <vt:lpstr>PowerPoint Sunusu</vt:lpstr>
      <vt:lpstr>Çeviklik</vt:lpstr>
      <vt:lpstr>Çevik Yazılım</vt:lpstr>
      <vt:lpstr>Çevik yöntemler, yazılım takımlarının işbirliği yaparak çalışması, projelerin değişen iş gereksinimlerine yanıt verebilmesini hedefler.</vt:lpstr>
      <vt:lpstr>Çevik Yazılımın Avantajları</vt:lpstr>
      <vt:lpstr>Çevik Yazılımın Avantajları</vt:lpstr>
      <vt:lpstr>Çevik Yazılımın Dezavantajları</vt:lpstr>
      <vt:lpstr>Çevik Yazılımın Dezavantajları</vt:lpstr>
      <vt:lpstr>Agile Manifesto,  2001 yılında 17 yazılım gurusunun bir araya geldikleri bir toplantıda yazılım geliştirme metodolojilerini iyileştirmek ve geleneksel geliştirme süreçlerinin verimsizliğine bir çözüm bulmak için tasarladıkları bir belgedir. Agile felsefesinin arkasındaki temel değerleri ve ilkeleri ortaya koyar ve geliştirme ekiplerinin daha verimli ve sürdürülebilir bir şekilde çalışmasına yardımcı olmaya hizmet eder.</vt:lpstr>
      <vt:lpstr> Agile Manifesto, 4 değer ve 12 prensibe dayanır.</vt:lpstr>
      <vt:lpstr>PowerPoint Sunusu</vt:lpstr>
      <vt:lpstr>Agile’ın 12 İlkesi</vt:lpstr>
      <vt:lpstr>Agile’ın 12 İlkesi</vt:lpstr>
      <vt:lpstr>Waterfall Model</vt:lpstr>
      <vt:lpstr>PowerPoint Sunusu</vt:lpstr>
      <vt:lpstr>PowerPoint Sunusu</vt:lpstr>
      <vt:lpstr>Aşağıda Geleneksel  yöntemlerle 90’larda geliştirilmeye başlanan Çevik  yöntemler arasında bir başarı karşılaştırılması yer almaktadır. Çevik yöntemlerle ilerleyen yazılım projelerindeki başarı oranı %42 olarak gerçekleşirken bu oran geleneksel yöntemlerde (waterfall) %14’te kalmıştır. </vt:lpstr>
      <vt:lpstr>Agile Nasıl Doğdu?</vt:lpstr>
      <vt:lpstr>PowerPoint Sunusu</vt:lpstr>
      <vt:lpstr>PowerPoint Sunusu</vt:lpstr>
      <vt:lpstr>Örnek: “Araba” Yapımı</vt:lpstr>
      <vt:lpstr>PowerPoint Sunusu</vt:lpstr>
      <vt:lpstr>Agile Yaklaşım</vt:lpstr>
      <vt:lpstr>Agile Hangi Durumlarda Kullanılabilir? </vt:lpstr>
      <vt:lpstr>Çevik Metodolojiler</vt:lpstr>
      <vt:lpstr>AŞIRI PROGRAMLAMA</vt:lpstr>
      <vt:lpstr>PowerPoint Sunusu</vt:lpstr>
      <vt:lpstr>PowerPoint Sunusu</vt:lpstr>
      <vt:lpstr>PowerPoint Sunusu</vt:lpstr>
      <vt:lpstr>PowerPoint Sunusu</vt:lpstr>
      <vt:lpstr>PowerPoint Sunusu</vt:lpstr>
      <vt:lpstr>PowerPoint Sunusu</vt:lpstr>
      <vt:lpstr>PowerPoint Sunusu</vt:lpstr>
      <vt:lpstr>SCRUM ÖZELLİKLERİ</vt:lpstr>
      <vt:lpstr>SCRUM PRENSİPLERİ</vt:lpstr>
      <vt:lpstr>SCRUM MODELİ</vt:lpstr>
      <vt:lpstr>PowerPoint Sunusu</vt:lpstr>
      <vt:lpstr>SCRUM DEĞERLERİ</vt:lpstr>
      <vt:lpstr>SCRUM İLKELERİ</vt:lpstr>
      <vt:lpstr>PowerPoint Sunusu</vt:lpstr>
      <vt:lpstr>PowerPoint Sunusu</vt:lpstr>
      <vt:lpstr>PowerPoint Sunusu</vt:lpstr>
      <vt:lpstr>SPRİNT</vt:lpstr>
      <vt:lpstr>PowerPoint Sunusu</vt:lpstr>
      <vt:lpstr>PowerPoint Sunusu</vt:lpstr>
      <vt:lpstr>PowerPoint Sunusu</vt:lpstr>
      <vt:lpstr>ÇEVİK METODOLOJİLER İÇİN GEREKSİNİM MÜHENDİSLİĞİ</vt:lpstr>
      <vt:lpstr>PowerPoint Sunusu</vt:lpstr>
      <vt:lpstr>PowerPoint Sunusu</vt:lpstr>
      <vt:lpstr>PowerPoint Sunusu</vt:lpstr>
      <vt:lpstr>XP'DE GEREKSİNİM MÜHENDİSLİĞİ</vt:lpstr>
      <vt:lpstr>PowerPoint Sunusu</vt:lpstr>
      <vt:lpstr>PowerPoint Sunusu</vt:lpstr>
      <vt:lpstr>ÇEVİK METODOLOJİLERDE GEREKSİNİM MÜHENDİSLİĞİ İÇİN ZORLUKLAR</vt:lpstr>
      <vt:lpstr>PowerPoint Sunusu</vt:lpstr>
      <vt:lpstr>EKONOMİK BAKIM YASASI WEB SİTESİ</vt:lpstr>
      <vt:lpstr>PowerPoint Sunusu</vt:lpstr>
      <vt:lpstr>PowerPoint Sunusu</vt:lpstr>
      <vt:lpstr> </vt:lpstr>
      <vt:lpstr> </vt:lpstr>
      <vt:lpstr> </vt:lpstr>
      <vt:lpstr> </vt:lpstr>
      <vt:lpstr> </vt:lpstr>
      <vt:lpstr> </vt:lpstr>
      <vt:lpstr> </vt:lpstr>
      <vt:lpstr> </vt:lpstr>
      <vt:lpstr> </vt:lpstr>
      <vt:lpstr>User Story Nedir?</vt:lpstr>
      <vt:lpstr> </vt:lpstr>
      <vt:lpstr>PowerPoint Sunusu</vt:lpstr>
      <vt:lpstr> </vt:lpstr>
      <vt:lpstr> </vt:lpstr>
      <vt:lpstr> </vt:lpstr>
      <vt:lpstr> </vt:lpstr>
      <vt:lpstr> </vt:lpstr>
      <vt:lpstr> </vt:lpstr>
      <vt:lpstr> </vt:lpstr>
      <vt:lpstr>Use Case ve User Story’nin Farkı</vt:lpstr>
      <vt:lpstr>Kullanıcı kabul testi (UAT) </vt:lpstr>
      <vt:lpstr> </vt:lpstr>
      <vt:lpstr>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ÇEVİK YAZILIM biseybisey</dc:title>
  <dc:creator>Çağla Çavuşoğlu</dc:creator>
  <cp:lastModifiedBy>Lenovo</cp:lastModifiedBy>
  <cp:revision>43</cp:revision>
  <dcterms:created xsi:type="dcterms:W3CDTF">2022-05-14T06:53:26Z</dcterms:created>
  <dcterms:modified xsi:type="dcterms:W3CDTF">2022-05-19T20:28:12Z</dcterms:modified>
</cp:coreProperties>
</file>